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513" r:id="rId5"/>
    <p:sldId id="514" r:id="rId6"/>
    <p:sldId id="543" r:id="rId7"/>
    <p:sldId id="384" r:id="rId8"/>
    <p:sldId id="448" r:id="rId9"/>
    <p:sldId id="544" r:id="rId10"/>
    <p:sldId id="545" r:id="rId11"/>
    <p:sldId id="546" r:id="rId12"/>
    <p:sldId id="547" r:id="rId13"/>
    <p:sldId id="549" r:id="rId14"/>
    <p:sldId id="550" r:id="rId15"/>
    <p:sldId id="551" r:id="rId16"/>
    <p:sldId id="552" r:id="rId17"/>
    <p:sldId id="304" r:id="rId18"/>
    <p:sldId id="456" r:id="rId19"/>
    <p:sldId id="553" r:id="rId20"/>
    <p:sldId id="554" r:id="rId21"/>
    <p:sldId id="555" r:id="rId22"/>
    <p:sldId id="556" r:id="rId23"/>
    <p:sldId id="557" r:id="rId24"/>
    <p:sldId id="558" r:id="rId25"/>
    <p:sldId id="559" r:id="rId26"/>
    <p:sldId id="560" r:id="rId27"/>
    <p:sldId id="561" r:id="rId28"/>
    <p:sldId id="562" r:id="rId29"/>
    <p:sldId id="563" r:id="rId30"/>
    <p:sldId id="564" r:id="rId31"/>
    <p:sldId id="565" r:id="rId32"/>
    <p:sldId id="459" r:id="rId33"/>
    <p:sldId id="471" r:id="rId34"/>
    <p:sldId id="566" r:id="rId35"/>
    <p:sldId id="567" r:id="rId36"/>
    <p:sldId id="568" r:id="rId37"/>
    <p:sldId id="297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Proxima Nova" panose="02000506030000020004" pitchFamily="2" charset="0"/>
      <p:regular r:id="rId41"/>
      <p:bold r:id="rId42"/>
      <p:italic r:id="rId43"/>
      <p:boldItalic r:id="rId44"/>
    </p:embeddedFont>
    <p:embeddedFont>
      <p:font typeface="Proxima Nova Extrabold" panose="02000506030000020004" pitchFamily="2" charset="0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DEDE"/>
    <a:srgbClr val="6600FF"/>
    <a:srgbClr val="F0EA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0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272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46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898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87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0005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057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224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053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76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09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03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07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8347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92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385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388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11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638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49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664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581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0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22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927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928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46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85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78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07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7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85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81854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700" b="1" dirty="0" err="1"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altLang="ko-KR" sz="2700" b="1" dirty="0">
                <a:latin typeface="Proxima Nova"/>
                <a:ea typeface="Proxima Nova"/>
                <a:cs typeface="Proxima Nova"/>
                <a:sym typeface="Proxima Nova"/>
              </a:rPr>
              <a:t> : Text-To-3D using 2D Diffusion</a:t>
            </a:r>
            <a:endParaRPr sz="27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CVPR 2022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ore-KR" altLang="en-US"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Ben Poole, Ajay Jain, Jonathan T. Barron, Ben Mildenhall</a:t>
            </a: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Model Development </a:t>
            </a:r>
            <a:r>
              <a:rPr lang="en-US" altLang="ko-Kore-KR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(Classifier Free Guidance)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971D7E-EBED-C23B-2C32-B480A28E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176" y="2331779"/>
            <a:ext cx="2921000" cy="342900"/>
          </a:xfrm>
          <a:prstGeom prst="rect">
            <a:avLst/>
          </a:prstGeom>
        </p:spPr>
      </p:pic>
      <p:sp>
        <p:nvSpPr>
          <p:cNvPr id="10" name="십자형[C] 9">
            <a:extLst>
              <a:ext uri="{FF2B5EF4-FFF2-40B4-BE49-F238E27FC236}">
                <a16:creationId xmlns:a16="http://schemas.microsoft.com/office/drawing/2014/main" id="{82A77ADB-57B8-DEDB-45E8-D6FA80969738}"/>
              </a:ext>
            </a:extLst>
          </p:cNvPr>
          <p:cNvSpPr/>
          <p:nvPr/>
        </p:nvSpPr>
        <p:spPr>
          <a:xfrm>
            <a:off x="4781550" y="2331779"/>
            <a:ext cx="342900" cy="342900"/>
          </a:xfrm>
          <a:prstGeom prst="plus">
            <a:avLst>
              <a:gd name="adj" fmla="val 34524"/>
            </a:avLst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E4115F-208D-D2BF-454E-0DFA9B28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83" y="2357179"/>
            <a:ext cx="190500" cy="292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D15099-F813-ECB3-CE7C-165B86A14F75}"/>
              </a:ext>
            </a:extLst>
          </p:cNvPr>
          <p:cNvSpPr txBox="1"/>
          <p:nvPr/>
        </p:nvSpPr>
        <p:spPr>
          <a:xfrm>
            <a:off x="5380061" y="2348064"/>
            <a:ext cx="249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Text Embedding (Condition)</a:t>
            </a: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43822803-4F67-5C9A-65E4-F857BE138D5B}"/>
              </a:ext>
            </a:extLst>
          </p:cNvPr>
          <p:cNvSpPr/>
          <p:nvPr/>
        </p:nvSpPr>
        <p:spPr>
          <a:xfrm>
            <a:off x="4216854" y="2802796"/>
            <a:ext cx="710292" cy="3429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96DE95-AAE9-6D44-F1D3-AA5E1D2D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148" y="3234904"/>
            <a:ext cx="1143704" cy="267221"/>
          </a:xfrm>
          <a:prstGeom prst="rect">
            <a:avLst/>
          </a:prstGeom>
        </p:spPr>
      </p:pic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C6BEA7AA-AE67-CDA0-82F6-C99087658286}"/>
              </a:ext>
            </a:extLst>
          </p:cNvPr>
          <p:cNvSpPr/>
          <p:nvPr/>
        </p:nvSpPr>
        <p:spPr>
          <a:xfrm>
            <a:off x="4216854" y="3591333"/>
            <a:ext cx="710292" cy="3429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48A634-4A9C-20D7-4403-5A8B034F1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046930"/>
            <a:ext cx="5638800" cy="35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16BBE-F1A8-F85E-AD07-DCD3AD627B7E}"/>
                  </a:ext>
                </a:extLst>
              </p:cNvPr>
              <p:cNvSpPr txBox="1"/>
              <p:nvPr/>
            </p:nvSpPr>
            <p:spPr>
              <a:xfrm>
                <a:off x="2627837" y="4426825"/>
                <a:ext cx="38056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: Guidance scale parameter</a:t>
                </a:r>
              </a:p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(Increase fidelity at the cost of diversity)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16BBE-F1A8-F85E-AD07-DCD3AD627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837" y="4426825"/>
                <a:ext cx="3805620" cy="523220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63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Distillation Sampling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F0FB49-CF6C-0170-28E9-41043DBE3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74083"/>
            <a:ext cx="7772400" cy="1231913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3640B38-16FC-47E5-9D17-B2F6A5005AA8}"/>
              </a:ext>
            </a:extLst>
          </p:cNvPr>
          <p:cNvSpPr/>
          <p:nvPr/>
        </p:nvSpPr>
        <p:spPr>
          <a:xfrm>
            <a:off x="253474" y="3586844"/>
            <a:ext cx="4220558" cy="11273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[General Diffusion Model Sampler]</a:t>
            </a:r>
          </a:p>
          <a:p>
            <a:pPr algn="ctr"/>
            <a:endParaRPr kumimoji="1" lang="en-US" altLang="ko-Kore-KR" sz="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Generate samples by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“denoising”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noisy images</a:t>
            </a:r>
          </a:p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8A27D3-5ECB-0606-1E67-0B9AF130782A}"/>
              </a:ext>
            </a:extLst>
          </p:cNvPr>
          <p:cNvSpPr/>
          <p:nvPr/>
        </p:nvSpPr>
        <p:spPr>
          <a:xfrm>
            <a:off x="4702632" y="3586844"/>
            <a:ext cx="4220558" cy="112730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[Score Distillation Sampling]</a:t>
            </a:r>
          </a:p>
          <a:p>
            <a:pPr algn="ctr"/>
            <a:endParaRPr kumimoji="1" lang="en-US" altLang="ko-Kore-KR" sz="9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Generate samples by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“updating parameters”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being utilized for image generation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59BB2-E051-0F35-1E6A-4C327E41E85F}"/>
              </a:ext>
            </a:extLst>
          </p:cNvPr>
          <p:cNvSpPr txBox="1"/>
          <p:nvPr/>
        </p:nvSpPr>
        <p:spPr>
          <a:xfrm>
            <a:off x="1205572" y="4251257"/>
            <a:ext cx="2930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(Performed in 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pixel space</a:t>
            </a:r>
            <a:r>
              <a:rPr kumimoji="1" lang="en-US" altLang="ko-Kore-KR" sz="1200" dirty="0">
                <a:latin typeface="Proxima Nova" panose="02000506030000020004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D5621-69A7-3E5C-A7C0-5A62849453F8}"/>
              </a:ext>
            </a:extLst>
          </p:cNvPr>
          <p:cNvSpPr txBox="1"/>
          <p:nvPr/>
        </p:nvSpPr>
        <p:spPr>
          <a:xfrm>
            <a:off x="6180961" y="3942072"/>
            <a:ext cx="2930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(Performed in 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parameter space</a:t>
            </a:r>
            <a:r>
              <a:rPr kumimoji="1" lang="en-US" altLang="ko-Kore-KR" sz="1200" dirty="0">
                <a:latin typeface="Proxima Nova" panose="0200050603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001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DIP (Differentiable Image Parameterization)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6D1438E-4458-2B0A-4226-715C58AAC806}"/>
              </a:ext>
            </a:extLst>
          </p:cNvPr>
          <p:cNvSpPr/>
          <p:nvPr/>
        </p:nvSpPr>
        <p:spPr>
          <a:xfrm>
            <a:off x="450493" y="2113600"/>
            <a:ext cx="1345650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Purpose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93EDA84-4017-A506-0FB4-C4264F00FFE3}"/>
              </a:ext>
            </a:extLst>
          </p:cNvPr>
          <p:cNvSpPr/>
          <p:nvPr/>
        </p:nvSpPr>
        <p:spPr>
          <a:xfrm>
            <a:off x="2039807" y="2113599"/>
            <a:ext cx="6604713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Well-performing 3D Model which create seemingly good images</a:t>
            </a:r>
            <a:endParaRPr kumimoji="1" lang="en-US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when rendered from random angles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38761D6E-849F-E000-4B9D-9763D3DFD761}"/>
              </a:ext>
            </a:extLst>
          </p:cNvPr>
          <p:cNvSpPr/>
          <p:nvPr/>
        </p:nvSpPr>
        <p:spPr>
          <a:xfrm>
            <a:off x="1672899" y="3020502"/>
            <a:ext cx="685800" cy="47352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6ACF52-3505-257C-716B-0EDC748D6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629" y="3060416"/>
            <a:ext cx="1206500" cy="39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B7EA2-9C6F-07B4-8820-8D168AC8C6C9}"/>
              </a:ext>
            </a:extLst>
          </p:cNvPr>
          <p:cNvSpPr txBox="1"/>
          <p:nvPr/>
        </p:nvSpPr>
        <p:spPr>
          <a:xfrm>
            <a:off x="1362028" y="3431294"/>
            <a:ext cx="3481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Differentiable Image Parameterization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C9EC0-AFAC-78C4-D14A-D3567D668F5C}"/>
                  </a:ext>
                </a:extLst>
              </p:cNvPr>
              <p:cNvSpPr txBox="1"/>
              <p:nvPr/>
            </p:nvSpPr>
            <p:spPr>
              <a:xfrm>
                <a:off x="1144391" y="4026659"/>
                <a:ext cx="295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1C9EC0-AFAC-78C4-D14A-D3567D66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391" y="4026659"/>
                <a:ext cx="295806" cy="369332"/>
              </a:xfrm>
              <a:prstGeom prst="rect">
                <a:avLst/>
              </a:prstGeom>
              <a:blipFill>
                <a:blip r:embed="rId4"/>
                <a:stretch>
                  <a:fillRect l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8A0D87D5-0034-D9D3-E0E1-5B84A3B7090C}"/>
              </a:ext>
            </a:extLst>
          </p:cNvPr>
          <p:cNvSpPr/>
          <p:nvPr/>
        </p:nvSpPr>
        <p:spPr>
          <a:xfrm>
            <a:off x="1503339" y="4079688"/>
            <a:ext cx="3340459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C28989-19C2-76C2-7D92-CF8A1D1535B5}"/>
                  </a:ext>
                </a:extLst>
              </p:cNvPr>
              <p:cNvSpPr txBox="1"/>
              <p:nvPr/>
            </p:nvSpPr>
            <p:spPr>
              <a:xfrm>
                <a:off x="4907845" y="3998790"/>
                <a:ext cx="295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C28989-19C2-76C2-7D92-CF8A1D153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5" y="3998790"/>
                <a:ext cx="295806" cy="369332"/>
              </a:xfrm>
              <a:prstGeom prst="rect">
                <a:avLst/>
              </a:prstGeom>
              <a:blipFill>
                <a:blip r:embed="rId5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A14A90F5-0BBD-BA00-C429-85D2BA591260}"/>
                  </a:ext>
                </a:extLst>
              </p:cNvPr>
              <p:cNvSpPr/>
              <p:nvPr/>
            </p:nvSpPr>
            <p:spPr>
              <a:xfrm>
                <a:off x="2500743" y="3891701"/>
                <a:ext cx="1345650" cy="6449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Differentiable Generator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A14A90F5-0BBD-BA00-C429-85D2BA591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743" y="3891701"/>
                <a:ext cx="1345650" cy="644979"/>
              </a:xfrm>
              <a:prstGeom prst="roundRect">
                <a:avLst/>
              </a:prstGeom>
              <a:blipFill>
                <a:blip r:embed="rId6"/>
                <a:stretch>
                  <a:fillRect b="-18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67077F4-B8F1-72E3-30F0-10871D3723C2}"/>
              </a:ext>
            </a:extLst>
          </p:cNvPr>
          <p:cNvSpPr txBox="1"/>
          <p:nvPr/>
        </p:nvSpPr>
        <p:spPr>
          <a:xfrm>
            <a:off x="58261" y="4252319"/>
            <a:ext cx="235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Parameters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(3D Volume parameters)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1DF12-F66A-1D33-758D-AF748BAE99C8}"/>
              </a:ext>
            </a:extLst>
          </p:cNvPr>
          <p:cNvSpPr txBox="1"/>
          <p:nvPr/>
        </p:nvSpPr>
        <p:spPr>
          <a:xfrm>
            <a:off x="4409661" y="4307909"/>
            <a:ext cx="1213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Rendered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330049-2BAB-8B39-7FD3-12996BB36CE3}"/>
              </a:ext>
            </a:extLst>
          </p:cNvPr>
          <p:cNvSpPr txBox="1"/>
          <p:nvPr/>
        </p:nvSpPr>
        <p:spPr>
          <a:xfrm>
            <a:off x="2164373" y="4517229"/>
            <a:ext cx="2027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Volume Renderer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333029E-F689-279C-1803-BD80A1C6104E}"/>
              </a:ext>
            </a:extLst>
          </p:cNvPr>
          <p:cNvSpPr/>
          <p:nvPr/>
        </p:nvSpPr>
        <p:spPr>
          <a:xfrm>
            <a:off x="5556101" y="3120183"/>
            <a:ext cx="3341136" cy="15903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 algn="ctr">
              <a:buAutoNum type="arabicPeriod"/>
            </a:pP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More available optimization algorithms</a:t>
            </a:r>
          </a:p>
          <a:p>
            <a:pPr marL="228600" indent="-228600" algn="ctr">
              <a:buAutoNum type="arabicPeriod"/>
            </a:pPr>
            <a:endParaRPr kumimoji="1" lang="en-US" altLang="ko-Kore-KR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 algn="ctr">
              <a:buAutoNum type="arabicPeriod"/>
            </a:pP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Not constrained to specific resolution</a:t>
            </a:r>
            <a:b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</a:b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(Flexibility)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59BEFD-5D11-1B45-67A7-FEBE294C1704}"/>
              </a:ext>
            </a:extLst>
          </p:cNvPr>
          <p:cNvSpPr txBox="1"/>
          <p:nvPr/>
        </p:nvSpPr>
        <p:spPr>
          <a:xfrm>
            <a:off x="5975845" y="2849489"/>
            <a:ext cx="249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Advantage</a:t>
            </a:r>
          </a:p>
        </p:txBody>
      </p:sp>
    </p:spTree>
    <p:extLst>
      <p:ext uri="{BB962C8B-B14F-4D97-AF65-F5344CB8AC3E}">
        <p14:creationId xmlns:p14="http://schemas.microsoft.com/office/powerpoint/2010/main" val="164683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Distillation Sampling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EC41086-3CF5-9985-1E77-000F030DABEB}"/>
              </a:ext>
            </a:extLst>
          </p:cNvPr>
          <p:cNvSpPr/>
          <p:nvPr/>
        </p:nvSpPr>
        <p:spPr>
          <a:xfrm>
            <a:off x="1419983" y="2610051"/>
            <a:ext cx="1821900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How to apply DIP</a:t>
            </a:r>
            <a:r>
              <a:rPr kumimoji="1" lang="ko-KR" altLang="en-US" b="1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R" b="1" dirty="0">
                <a:solidFill>
                  <a:schemeClr val="tx1"/>
                </a:solidFill>
                <a:latin typeface="Proxima Nova" panose="02000506030000020004" pitchFamily="2" charset="0"/>
              </a:rPr>
              <a:t>to diffusion model?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648E446-04B6-FE52-46D5-06E5A74E03C2}"/>
              </a:ext>
            </a:extLst>
          </p:cNvPr>
          <p:cNvSpPr/>
          <p:nvPr/>
        </p:nvSpPr>
        <p:spPr>
          <a:xfrm>
            <a:off x="3729021" y="2060244"/>
            <a:ext cx="4118916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Utilize DIP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for </a:t>
            </a:r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sampling with pretrained diffusion sampler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04DA0471-CDB3-B8BB-603B-767A04980AC3}"/>
              </a:ext>
            </a:extLst>
          </p:cNvPr>
          <p:cNvSpPr/>
          <p:nvPr/>
        </p:nvSpPr>
        <p:spPr>
          <a:xfrm>
            <a:off x="5468016" y="2824188"/>
            <a:ext cx="604158" cy="2633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3640F73A-6E0A-0F7F-90C4-A15ADC02C6DB}"/>
                  </a:ext>
                </a:extLst>
              </p:cNvPr>
              <p:cNvSpPr/>
              <p:nvPr/>
            </p:nvSpPr>
            <p:spPr>
              <a:xfrm>
                <a:off x="3729021" y="3166414"/>
                <a:ext cx="4118917" cy="6449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Optimization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with diffusion training loss function</a:t>
                </a: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with respect to parameters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3640F73A-6E0A-0F7F-90C4-A15ADC02C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1" y="3166414"/>
                <a:ext cx="4118917" cy="6449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79E7B8D-9812-3979-E1CA-BFE8ADEF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83" y="3997159"/>
            <a:ext cx="4292600" cy="355600"/>
          </a:xfrm>
          <a:prstGeom prst="rect">
            <a:avLst/>
          </a:prstGeom>
        </p:spPr>
      </p:pic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9CAE3946-9D8A-2CA8-03A6-8D0E1565F58D}"/>
              </a:ext>
            </a:extLst>
          </p:cNvPr>
          <p:cNvSpPr/>
          <p:nvPr/>
        </p:nvSpPr>
        <p:spPr>
          <a:xfrm>
            <a:off x="3299031" y="2313412"/>
            <a:ext cx="375558" cy="1242936"/>
          </a:xfrm>
          <a:prstGeom prst="leftBrace">
            <a:avLst>
              <a:gd name="adj1" fmla="val 56159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660E0-0FF2-DBC3-F759-6ABDBD6F76A6}"/>
              </a:ext>
            </a:extLst>
          </p:cNvPr>
          <p:cNvSpPr txBox="1"/>
          <p:nvPr/>
        </p:nvSpPr>
        <p:spPr>
          <a:xfrm>
            <a:off x="1095584" y="4315163"/>
            <a:ext cx="429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Low loss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Plausible Image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High loss </a:t>
            </a:r>
            <a:r>
              <a:rPr kumimoji="1" lang="ko-Kore-KR" altLang="en-US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Implausible Image</a:t>
            </a: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ECFFCFA7-F5DD-1086-FE02-EE83DB12FE08}"/>
              </a:ext>
            </a:extLst>
          </p:cNvPr>
          <p:cNvSpPr/>
          <p:nvPr/>
        </p:nvSpPr>
        <p:spPr>
          <a:xfrm>
            <a:off x="5566522" y="4192122"/>
            <a:ext cx="269421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D5C94-A3DB-D498-6341-54BEA7B90D0D}"/>
              </a:ext>
            </a:extLst>
          </p:cNvPr>
          <p:cNvSpPr txBox="1"/>
          <p:nvPr/>
        </p:nvSpPr>
        <p:spPr>
          <a:xfrm>
            <a:off x="5828929" y="4085583"/>
            <a:ext cx="244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Unrealistic Samples</a:t>
            </a: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(Other loss functions are also brittle and generate undesirable samples)</a:t>
            </a:r>
          </a:p>
        </p:txBody>
      </p:sp>
    </p:spTree>
    <p:extLst>
      <p:ext uri="{BB962C8B-B14F-4D97-AF65-F5344CB8AC3E}">
        <p14:creationId xmlns:p14="http://schemas.microsoft.com/office/powerpoint/2010/main" val="73467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Distillation Sampling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C60FA2-893B-03E7-C636-C181DD6E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21" y="3473135"/>
            <a:ext cx="5861957" cy="7587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5112B2-DF7A-078D-678F-C6C0B158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02621"/>
            <a:ext cx="7772400" cy="426916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B583AA72-DC04-4476-33BA-E3F2352B04F4}"/>
              </a:ext>
            </a:extLst>
          </p:cNvPr>
          <p:cNvSpPr/>
          <p:nvPr/>
        </p:nvSpPr>
        <p:spPr>
          <a:xfrm>
            <a:off x="4193721" y="2980347"/>
            <a:ext cx="604158" cy="4269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94040-5D94-4A15-FF5E-5A218BAB5230}"/>
              </a:ext>
            </a:extLst>
          </p:cNvPr>
          <p:cNvSpPr/>
          <p:nvPr/>
        </p:nvSpPr>
        <p:spPr>
          <a:xfrm>
            <a:off x="5445578" y="3448643"/>
            <a:ext cx="968049" cy="824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60B59-252F-ECA7-50EA-48CFFB41F541}"/>
              </a:ext>
            </a:extLst>
          </p:cNvPr>
          <p:cNvSpPr txBox="1"/>
          <p:nvPr/>
        </p:nvSpPr>
        <p:spPr>
          <a:xfrm>
            <a:off x="3783302" y="4307909"/>
            <a:ext cx="4292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Expensive Computation</a:t>
            </a:r>
          </a:p>
          <a:p>
            <a:pPr algn="ctr"/>
            <a:r>
              <a:rPr kumimoji="1" lang="ko-Kore-KR" altLang="en-US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Backpropagation through U-Net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7EFA2-7F33-CF99-F429-F00F2D5630CA}"/>
                  </a:ext>
                </a:extLst>
              </p:cNvPr>
              <p:cNvSpPr txBox="1"/>
              <p:nvPr/>
            </p:nvSpPr>
            <p:spPr>
              <a:xfrm>
                <a:off x="3449319" y="4197856"/>
                <a:ext cx="1122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including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ore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37EFA2-7F33-CF99-F429-F00F2D563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319" y="4197856"/>
                <a:ext cx="1122680" cy="430887"/>
              </a:xfrm>
              <a:prstGeom prst="rect">
                <a:avLst/>
              </a:prstGeom>
              <a:blipFill>
                <a:blip r:embed="rId5"/>
                <a:stretch>
                  <a:fillRect l="-2247" t="-37143" b="-125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22A1589-0686-714E-01DF-41E4E3C3B2BB}"/>
              </a:ext>
            </a:extLst>
          </p:cNvPr>
          <p:cNvSpPr/>
          <p:nvPr/>
        </p:nvSpPr>
        <p:spPr>
          <a:xfrm>
            <a:off x="3864943" y="3894090"/>
            <a:ext cx="200869" cy="303767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302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Distillation Sampling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C60FA2-893B-03E7-C636-C181DD6EE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23" y="2084453"/>
            <a:ext cx="6448153" cy="834658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B583AA72-DC04-4476-33BA-E3F2352B04F4}"/>
              </a:ext>
            </a:extLst>
          </p:cNvPr>
          <p:cNvSpPr/>
          <p:nvPr/>
        </p:nvSpPr>
        <p:spPr>
          <a:xfrm>
            <a:off x="4269921" y="3074281"/>
            <a:ext cx="604158" cy="336396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94040-5D94-4A15-FF5E-5A218BAB5230}"/>
              </a:ext>
            </a:extLst>
          </p:cNvPr>
          <p:cNvSpPr/>
          <p:nvPr/>
        </p:nvSpPr>
        <p:spPr>
          <a:xfrm>
            <a:off x="5543550" y="2057971"/>
            <a:ext cx="1045028" cy="9071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DF611-6A05-BABE-8A27-E6A97C494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922" y="3762041"/>
            <a:ext cx="6448154" cy="761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53B54-4545-64BF-1B4B-2084E7B1038E}"/>
              </a:ext>
            </a:extLst>
          </p:cNvPr>
          <p:cNvSpPr txBox="1"/>
          <p:nvPr/>
        </p:nvSpPr>
        <p:spPr>
          <a:xfrm>
            <a:off x="2425699" y="4435893"/>
            <a:ext cx="429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Gradient for learning DIPs with diffusion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435F1-58C6-32CF-D219-B79FB56E7FDC}"/>
              </a:ext>
            </a:extLst>
          </p:cNvPr>
          <p:cNvSpPr txBox="1"/>
          <p:nvPr/>
        </p:nvSpPr>
        <p:spPr>
          <a:xfrm>
            <a:off x="2425698" y="3500243"/>
            <a:ext cx="429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 Distillation Sampling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52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ore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Distillation Sampling</a:t>
            </a:r>
            <a:endParaRPr lang="en-US" altLang="ko-Kore-KR"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DF611-6A05-BABE-8A27-E6A97C494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23" y="3361352"/>
            <a:ext cx="6448154" cy="761321"/>
          </a:xfrm>
          <a:prstGeom prst="rect">
            <a:avLst/>
          </a:prstGeom>
        </p:spPr>
      </p:pic>
      <p:sp>
        <p:nvSpPr>
          <p:cNvPr id="3" name="위쪽/아래쪽 화살표[U] 2">
            <a:extLst>
              <a:ext uri="{FF2B5EF4-FFF2-40B4-BE49-F238E27FC236}">
                <a16:creationId xmlns:a16="http://schemas.microsoft.com/office/drawing/2014/main" id="{5C4888B3-BA45-A5DD-9764-EF389D7191E0}"/>
              </a:ext>
            </a:extLst>
          </p:cNvPr>
          <p:cNvSpPr/>
          <p:nvPr/>
        </p:nvSpPr>
        <p:spPr>
          <a:xfrm>
            <a:off x="4448738" y="2541735"/>
            <a:ext cx="265071" cy="545110"/>
          </a:xfrm>
          <a:prstGeom prst="up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DF677D-0B31-392F-6C92-50031C4EE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26910"/>
            <a:ext cx="7772400" cy="391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43FE8-D822-F484-FFA1-7B248C1033A8}"/>
              </a:ext>
            </a:extLst>
          </p:cNvPr>
          <p:cNvSpPr txBox="1"/>
          <p:nvPr/>
        </p:nvSpPr>
        <p:spPr>
          <a:xfrm>
            <a:off x="2425699" y="1901810"/>
            <a:ext cx="429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Weighted Probability Density Distillation Loss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10B26-97BD-FBA4-A1C5-D7EFB01834DB}"/>
              </a:ext>
            </a:extLst>
          </p:cNvPr>
          <p:cNvSpPr txBox="1"/>
          <p:nvPr/>
        </p:nvSpPr>
        <p:spPr>
          <a:xfrm>
            <a:off x="2434975" y="3120525"/>
            <a:ext cx="429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Score Distillation Sampling Loss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4697FA9-65D4-B568-B8F4-761D86595E6E}"/>
              </a:ext>
            </a:extLst>
          </p:cNvPr>
          <p:cNvSpPr/>
          <p:nvPr/>
        </p:nvSpPr>
        <p:spPr>
          <a:xfrm>
            <a:off x="491314" y="4180609"/>
            <a:ext cx="2039616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Easy Implementation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98C75664-4732-E0D2-72D3-2AC9481FD4AA}"/>
                  </a:ext>
                </a:extLst>
              </p:cNvPr>
              <p:cNvSpPr/>
              <p:nvPr/>
            </p:nvSpPr>
            <p:spPr>
              <a:xfrm>
                <a:off x="2799085" y="4189154"/>
                <a:ext cx="2039616" cy="64497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Robust to</a:t>
                </a:r>
              </a:p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the choice of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98C75664-4732-E0D2-72D3-2AC9481FD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85" y="4189154"/>
                <a:ext cx="2039616" cy="6449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45EA49E-7A3D-4C00-91DD-FE45FD75DB10}"/>
              </a:ext>
            </a:extLst>
          </p:cNvPr>
          <p:cNvSpPr/>
          <p:nvPr/>
        </p:nvSpPr>
        <p:spPr>
          <a:xfrm>
            <a:off x="5106856" y="4209577"/>
            <a:ext cx="3545830" cy="6449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No backpropagation through U-Net required</a:t>
            </a:r>
            <a:endParaRPr kumimoji="1" lang="ko-Kore-KR" altLang="en-US" sz="12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98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03536" y="222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 – </a:t>
            </a: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NeRF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(Neural Radiance Field)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827EA-7B44-8730-A77F-48786D3A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85" y="2060424"/>
            <a:ext cx="6605829" cy="1995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7F2FAB9B-C084-A3F1-1350-E638D50CBCE5}"/>
                  </a:ext>
                </a:extLst>
              </p:cNvPr>
              <p:cNvSpPr/>
              <p:nvPr/>
            </p:nvSpPr>
            <p:spPr>
              <a:xfrm>
                <a:off x="1013604" y="4162729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en-US" altLang="ko-Kore-KR" b="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Position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7F2FAB9B-C084-A3F1-1350-E638D50CB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04" y="4162729"/>
                <a:ext cx="994586" cy="789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C90E176-070B-97A7-2B86-3343F933AADA}"/>
                  </a:ext>
                </a:extLst>
              </p:cNvPr>
              <p:cNvSpPr/>
              <p:nvPr/>
            </p:nvSpPr>
            <p:spPr>
              <a:xfrm>
                <a:off x="2362168" y="4162729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kumimoji="1" lang="en-US" altLang="ko-Kore-KR" b="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Camera Angle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C90E176-070B-97A7-2B86-3343F933A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68" y="4162729"/>
                <a:ext cx="994586" cy="789662"/>
              </a:xfrm>
              <a:prstGeom prst="roundRect">
                <a:avLst/>
              </a:prstGeom>
              <a:blipFill>
                <a:blip r:embed="rId5"/>
                <a:stretch>
                  <a:fillRect b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십자형[C] 8">
            <a:extLst>
              <a:ext uri="{FF2B5EF4-FFF2-40B4-BE49-F238E27FC236}">
                <a16:creationId xmlns:a16="http://schemas.microsoft.com/office/drawing/2014/main" id="{186246A7-ED9D-AB6B-8564-172BEDB6736E}"/>
              </a:ext>
            </a:extLst>
          </p:cNvPr>
          <p:cNvSpPr/>
          <p:nvPr/>
        </p:nvSpPr>
        <p:spPr>
          <a:xfrm>
            <a:off x="2087936" y="4460317"/>
            <a:ext cx="194486" cy="194486"/>
          </a:xfrm>
          <a:prstGeom prst="plus">
            <a:avLst>
              <a:gd name="adj" fmla="val 34524"/>
            </a:avLst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31205CC-A644-D7DA-7B7B-DB500F31E00E}"/>
              </a:ext>
            </a:extLst>
          </p:cNvPr>
          <p:cNvSpPr/>
          <p:nvPr/>
        </p:nvSpPr>
        <p:spPr>
          <a:xfrm>
            <a:off x="3436501" y="4348668"/>
            <a:ext cx="168631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BC9EA821-00A1-7FFD-12D2-D9709ED5FFE7}"/>
                  </a:ext>
                </a:extLst>
              </p:cNvPr>
              <p:cNvSpPr/>
              <p:nvPr/>
            </p:nvSpPr>
            <p:spPr>
              <a:xfrm>
                <a:off x="5208814" y="4162729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kumimoji="1" lang="en-US" altLang="ko-Kore-KR" b="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Density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BC9EA821-00A1-7FFD-12D2-D9709ED5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814" y="4162729"/>
                <a:ext cx="994586" cy="78966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E556DA1-622F-6A19-58D4-0D8393E3E9D3}"/>
                  </a:ext>
                </a:extLst>
              </p:cNvPr>
              <p:cNvSpPr/>
              <p:nvPr/>
            </p:nvSpPr>
            <p:spPr>
              <a:xfrm>
                <a:off x="6569883" y="4161054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en-US" altLang="ko-Kore-KR" b="1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RGB value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E556DA1-622F-6A19-58D4-0D8393E3E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883" y="4161054"/>
                <a:ext cx="994586" cy="789662"/>
              </a:xfrm>
              <a:prstGeom prst="roundRect">
                <a:avLst/>
              </a:prstGeom>
              <a:blipFill>
                <a:blip r:embed="rId7"/>
                <a:stretch>
                  <a:fillRect b="-30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십자형[C] 14">
            <a:extLst>
              <a:ext uri="{FF2B5EF4-FFF2-40B4-BE49-F238E27FC236}">
                <a16:creationId xmlns:a16="http://schemas.microsoft.com/office/drawing/2014/main" id="{C753D3FD-CF78-635B-9D4F-B869B9F26D13}"/>
              </a:ext>
            </a:extLst>
          </p:cNvPr>
          <p:cNvSpPr/>
          <p:nvPr/>
        </p:nvSpPr>
        <p:spPr>
          <a:xfrm>
            <a:off x="6289398" y="4490308"/>
            <a:ext cx="194486" cy="194486"/>
          </a:xfrm>
          <a:prstGeom prst="plus">
            <a:avLst>
              <a:gd name="adj" fmla="val 34524"/>
            </a:avLst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4BB4D-2013-2308-DD7D-850FD9AC322D}"/>
              </a:ext>
            </a:extLst>
          </p:cNvPr>
          <p:cNvSpPr/>
          <p:nvPr/>
        </p:nvSpPr>
        <p:spPr>
          <a:xfrm>
            <a:off x="1269084" y="1988582"/>
            <a:ext cx="4577985" cy="2065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3CE54DC-BA92-F043-60BA-9E3AD7C6D0EB}"/>
              </a:ext>
            </a:extLst>
          </p:cNvPr>
          <p:cNvSpPr/>
          <p:nvPr/>
        </p:nvSpPr>
        <p:spPr>
          <a:xfrm>
            <a:off x="3779955" y="4192720"/>
            <a:ext cx="994586" cy="7896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chemeClr val="tx1"/>
                </a:solidFill>
                <a:latin typeface="Proxima Nova" panose="02000506030000020004" pitchFamily="2" charset="0"/>
              </a:rPr>
              <a:t>Fully-Connected Layer</a:t>
            </a:r>
            <a:endParaRPr kumimoji="1" lang="ko-Kore-KR" altLang="en-US" sz="11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4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 – </a:t>
            </a: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NeRF</a:t>
            </a: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(Neural Radiance Field)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827EA-7B44-8730-A77F-48786D3A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85" y="2060424"/>
            <a:ext cx="6605829" cy="1995656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31205CC-A644-D7DA-7B7B-DB500F31E00E}"/>
              </a:ext>
            </a:extLst>
          </p:cNvPr>
          <p:cNvSpPr/>
          <p:nvPr/>
        </p:nvSpPr>
        <p:spPr>
          <a:xfrm>
            <a:off x="2613485" y="4347418"/>
            <a:ext cx="28048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BC9EA821-00A1-7FFD-12D2-D9709ED5FFE7}"/>
                  </a:ext>
                </a:extLst>
              </p:cNvPr>
              <p:cNvSpPr/>
              <p:nvPr/>
            </p:nvSpPr>
            <p:spPr>
              <a:xfrm>
                <a:off x="139175" y="4126596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kumimoji="1" lang="en-US" altLang="ko-Kore-KR" b="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Density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BC9EA821-00A1-7FFD-12D2-D9709ED5F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5" y="4126596"/>
                <a:ext cx="994586" cy="789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E556DA1-622F-6A19-58D4-0D8393E3E9D3}"/>
                  </a:ext>
                </a:extLst>
              </p:cNvPr>
              <p:cNvSpPr/>
              <p:nvPr/>
            </p:nvSpPr>
            <p:spPr>
              <a:xfrm>
                <a:off x="1500244" y="4124921"/>
                <a:ext cx="994586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1" lang="en-US" altLang="ko-Kore-KR" b="1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RGB value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CE556DA1-622F-6A19-58D4-0D8393E3E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244" y="4124921"/>
                <a:ext cx="994586" cy="789662"/>
              </a:xfrm>
              <a:prstGeom prst="round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십자형[C] 14">
            <a:extLst>
              <a:ext uri="{FF2B5EF4-FFF2-40B4-BE49-F238E27FC236}">
                <a16:creationId xmlns:a16="http://schemas.microsoft.com/office/drawing/2014/main" id="{C753D3FD-CF78-635B-9D4F-B869B9F26D13}"/>
              </a:ext>
            </a:extLst>
          </p:cNvPr>
          <p:cNvSpPr/>
          <p:nvPr/>
        </p:nvSpPr>
        <p:spPr>
          <a:xfrm>
            <a:off x="1219759" y="4454175"/>
            <a:ext cx="194486" cy="194486"/>
          </a:xfrm>
          <a:prstGeom prst="plus">
            <a:avLst>
              <a:gd name="adj" fmla="val 34524"/>
            </a:avLst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4BB4D-2013-2308-DD7D-850FD9AC322D}"/>
              </a:ext>
            </a:extLst>
          </p:cNvPr>
          <p:cNvSpPr/>
          <p:nvPr/>
        </p:nvSpPr>
        <p:spPr>
          <a:xfrm>
            <a:off x="3927021" y="1988582"/>
            <a:ext cx="2998112" cy="2065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40F19E-E3CB-709A-D6ED-85B98CD10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66" y="4455479"/>
            <a:ext cx="5893704" cy="256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491774-6E10-DF72-EA65-91537DF1DC80}"/>
              </a:ext>
            </a:extLst>
          </p:cNvPr>
          <p:cNvSpPr txBox="1"/>
          <p:nvPr/>
        </p:nvSpPr>
        <p:spPr>
          <a:xfrm>
            <a:off x="6929211" y="4191437"/>
            <a:ext cx="176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Alpha-Composition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2897E-4435-7826-705F-66368D0B51D4}"/>
              </a:ext>
            </a:extLst>
          </p:cNvPr>
          <p:cNvSpPr txBox="1"/>
          <p:nvPr/>
        </p:nvSpPr>
        <p:spPr>
          <a:xfrm>
            <a:off x="6925133" y="4638556"/>
            <a:ext cx="1761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Determine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 Opacity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1B651-09AB-BCF0-BF91-85797F248EE1}"/>
              </a:ext>
            </a:extLst>
          </p:cNvPr>
          <p:cNvSpPr txBox="1"/>
          <p:nvPr/>
        </p:nvSpPr>
        <p:spPr>
          <a:xfrm>
            <a:off x="2691796" y="4191437"/>
            <a:ext cx="176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Expected Color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57EDD-0D0A-87E4-04F1-2EC0D45A1CD0}"/>
              </a:ext>
            </a:extLst>
          </p:cNvPr>
          <p:cNvSpPr txBox="1"/>
          <p:nvPr/>
        </p:nvSpPr>
        <p:spPr>
          <a:xfrm>
            <a:off x="4453263" y="4049900"/>
            <a:ext cx="176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Weight for each 3D sample points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0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3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Diffusion Models and Score Distillation Sampling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 err="1">
                <a:latin typeface="Proxima Nova Extrabold" panose="020B0600000101010101" charset="0"/>
              </a:rPr>
              <a:t>DreamFusion</a:t>
            </a:r>
            <a:r>
              <a:rPr lang="en-US" altLang="ko-KR" sz="2500" dirty="0">
                <a:latin typeface="Proxima Nova Extrabold" panose="020B0600000101010101" charset="0"/>
              </a:rPr>
              <a:t> Algorithm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 – </a:t>
            </a: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NeRF</a:t>
            </a: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(Neural Radiance Field)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827EA-7B44-8730-A77F-48786D3A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85" y="2060424"/>
            <a:ext cx="6605829" cy="199565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A4BB4D-2013-2308-DD7D-850FD9AC322D}"/>
              </a:ext>
            </a:extLst>
          </p:cNvPr>
          <p:cNvSpPr/>
          <p:nvPr/>
        </p:nvSpPr>
        <p:spPr>
          <a:xfrm>
            <a:off x="3927020" y="1988582"/>
            <a:ext cx="3947893" cy="2065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B810882E-6BED-E33D-8501-766AFD1EF53B}"/>
                  </a:ext>
                </a:extLst>
              </p:cNvPr>
              <p:cNvSpPr/>
              <p:nvPr/>
            </p:nvSpPr>
            <p:spPr>
              <a:xfrm>
                <a:off x="1292503" y="4213125"/>
                <a:ext cx="6605828" cy="78966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Rendering Loss </a:t>
                </a:r>
                <a:r>
                  <a:rPr kumimoji="1" lang="ko-Kore-KR" altLang="en-US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Comparison between rendered image and ground truth</a:t>
                </a:r>
              </a:p>
              <a:p>
                <a:pPr algn="ctr"/>
                <a:endParaRPr kumimoji="1" lang="en-US" altLang="ko-Kore-KR" sz="5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ko-Kore-KR" altLang="en-US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Optimize parameters composing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ko-Kore-KR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(Model)</a:t>
                </a:r>
              </a:p>
            </p:txBody>
          </p:sp>
        </mc:Choice>
        <mc:Fallback xmlns="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B810882E-6BED-E33D-8501-766AFD1EF5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03" y="4213125"/>
                <a:ext cx="6605828" cy="78966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057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Prerequisite – </a:t>
            </a: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NeRF</a:t>
            </a: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(Neural Radiance Field)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827EA-7B44-8730-A77F-48786D3A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85" y="2060424"/>
            <a:ext cx="6605829" cy="1995656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03FC5BE-42BA-2E86-40A0-0F7919B68765}"/>
              </a:ext>
            </a:extLst>
          </p:cNvPr>
          <p:cNvSpPr/>
          <p:nvPr/>
        </p:nvSpPr>
        <p:spPr>
          <a:xfrm>
            <a:off x="748771" y="4090449"/>
            <a:ext cx="5226407" cy="7896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Expectation from this model</a:t>
            </a:r>
          </a:p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: Good performance with unobserved camera angles</a:t>
            </a:r>
            <a:endParaRPr kumimoji="1" lang="en-US" altLang="ko-Kore-KR" sz="16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21E14D59-2A56-D3ED-C81D-EB009DF5FE08}"/>
              </a:ext>
            </a:extLst>
          </p:cNvPr>
          <p:cNvSpPr/>
          <p:nvPr/>
        </p:nvSpPr>
        <p:spPr>
          <a:xfrm>
            <a:off x="6061161" y="4276388"/>
            <a:ext cx="28048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9ACAC-F447-5762-204E-34BC91C579F1}"/>
              </a:ext>
            </a:extLst>
          </p:cNvPr>
          <p:cNvSpPr txBox="1"/>
          <p:nvPr/>
        </p:nvSpPr>
        <p:spPr>
          <a:xfrm>
            <a:off x="6240236" y="4226409"/>
            <a:ext cx="2515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Recent 3D models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are based on this model</a:t>
            </a:r>
            <a:endParaRPr kumimoji="1" lang="en-US" altLang="ko-Kore-KR" sz="14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3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9F762-E45E-0179-D0D1-C0189EBF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93751"/>
            <a:ext cx="7772400" cy="249073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3A9581-FBBB-EFB2-837F-1ACE15ED4652}"/>
              </a:ext>
            </a:extLst>
          </p:cNvPr>
          <p:cNvSpPr/>
          <p:nvPr/>
        </p:nvSpPr>
        <p:spPr>
          <a:xfrm>
            <a:off x="685800" y="3159574"/>
            <a:ext cx="4278086" cy="1524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7488D552-CF4D-717F-8C21-4330193D54BC}"/>
              </a:ext>
            </a:extLst>
          </p:cNvPr>
          <p:cNvSpPr/>
          <p:nvPr/>
        </p:nvSpPr>
        <p:spPr>
          <a:xfrm>
            <a:off x="2334986" y="4335985"/>
            <a:ext cx="146957" cy="466218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BA74F-FFFA-ABF2-BE8D-CDCD039F31D4}"/>
              </a:ext>
            </a:extLst>
          </p:cNvPr>
          <p:cNvSpPr txBox="1"/>
          <p:nvPr/>
        </p:nvSpPr>
        <p:spPr>
          <a:xfrm>
            <a:off x="1150532" y="4761862"/>
            <a:ext cx="251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Color of the surface itself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D3A13D-0CD1-2CE0-B9D6-DBD1B1FF9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0" y="1655978"/>
            <a:ext cx="2717800" cy="4318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CE25E1-0752-7604-B593-C6AEFA127620}"/>
              </a:ext>
            </a:extLst>
          </p:cNvPr>
          <p:cNvSpPr txBox="1"/>
          <p:nvPr/>
        </p:nvSpPr>
        <p:spPr>
          <a:xfrm>
            <a:off x="4625798" y="1193921"/>
            <a:ext cx="108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3D sample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(position)</a:t>
            </a:r>
          </a:p>
        </p:txBody>
      </p:sp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21C27D60-1DBF-DBB7-6AC4-6EBC847A09D4}"/>
              </a:ext>
            </a:extLst>
          </p:cNvPr>
          <p:cNvSpPr/>
          <p:nvPr/>
        </p:nvSpPr>
        <p:spPr>
          <a:xfrm>
            <a:off x="4669974" y="1262482"/>
            <a:ext cx="1885948" cy="324287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24F2C-9005-AC99-E973-E1E4C19EE2DC}"/>
              </a:ext>
            </a:extLst>
          </p:cNvPr>
          <p:cNvSpPr txBox="1"/>
          <p:nvPr/>
        </p:nvSpPr>
        <p:spPr>
          <a:xfrm>
            <a:off x="5478560" y="1216890"/>
            <a:ext cx="108103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Camera</a:t>
            </a:r>
          </a:p>
          <a:p>
            <a:pPr algn="ctr"/>
            <a:r>
              <a:rPr kumimoji="1" lang="en-US" altLang="ko-Kore-KR" sz="105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(Ray Direction)</a:t>
            </a:r>
          </a:p>
        </p:txBody>
      </p:sp>
      <p:sp>
        <p:nvSpPr>
          <p:cNvPr id="14" name="왼쪽/오른쪽 화살표[L] 13">
            <a:extLst>
              <a:ext uri="{FF2B5EF4-FFF2-40B4-BE49-F238E27FC236}">
                <a16:creationId xmlns:a16="http://schemas.microsoft.com/office/drawing/2014/main" id="{760F4779-F943-B048-EF0A-B6F0424CD7CF}"/>
              </a:ext>
            </a:extLst>
          </p:cNvPr>
          <p:cNvSpPr/>
          <p:nvPr/>
        </p:nvSpPr>
        <p:spPr>
          <a:xfrm>
            <a:off x="3526971" y="4875361"/>
            <a:ext cx="498021" cy="104854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9179E-3D00-D8B4-7AF8-02F1CC4897F8}"/>
              </a:ext>
            </a:extLst>
          </p:cNvPr>
          <p:cNvSpPr txBox="1"/>
          <p:nvPr/>
        </p:nvSpPr>
        <p:spPr>
          <a:xfrm>
            <a:off x="3959283" y="4762412"/>
            <a:ext cx="2515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Radiance 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(Original </a:t>
            </a:r>
            <a:r>
              <a:rPr kumimoji="1" lang="en-US" altLang="ko-Kore-KR" sz="1100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NeRF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output)</a:t>
            </a:r>
          </a:p>
        </p:txBody>
      </p:sp>
    </p:spTree>
    <p:extLst>
      <p:ext uri="{BB962C8B-B14F-4D97-AF65-F5344CB8AC3E}">
        <p14:creationId xmlns:p14="http://schemas.microsoft.com/office/powerpoint/2010/main" val="335433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96D91E-508F-A50C-10A4-FFB597D4C5E0}"/>
              </a:ext>
            </a:extLst>
          </p:cNvPr>
          <p:cNvGrpSpPr/>
          <p:nvPr/>
        </p:nvGrpSpPr>
        <p:grpSpPr>
          <a:xfrm>
            <a:off x="235500" y="2114959"/>
            <a:ext cx="4278086" cy="2510406"/>
            <a:chOff x="155124" y="2174083"/>
            <a:chExt cx="4278086" cy="25104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A9F762-E45E-0179-D0D1-C0189EBF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958"/>
            <a:stretch/>
          </p:blipFill>
          <p:spPr>
            <a:xfrm>
              <a:off x="155124" y="2193751"/>
              <a:ext cx="4278086" cy="249073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A9581-FBBB-EFB2-837F-1ACE15ED4652}"/>
                </a:ext>
              </a:extLst>
            </p:cNvPr>
            <p:cNvSpPr/>
            <p:nvPr/>
          </p:nvSpPr>
          <p:spPr>
            <a:xfrm>
              <a:off x="155124" y="2174083"/>
              <a:ext cx="4278086" cy="24512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1F338C-2001-E314-4637-D450EBCCC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248" y="2702204"/>
            <a:ext cx="1743529" cy="241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25C1E-F23A-558D-F89E-62D3893A6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12" y="2683393"/>
            <a:ext cx="1985736" cy="2795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E86A34-6A42-4BD4-CEA5-BFB45337E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882" y="3438157"/>
            <a:ext cx="4300812" cy="249947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6F1CD90-1442-538F-FB6D-B502BBA37436}"/>
              </a:ext>
            </a:extLst>
          </p:cNvPr>
          <p:cNvSpPr/>
          <p:nvPr/>
        </p:nvSpPr>
        <p:spPr>
          <a:xfrm>
            <a:off x="4756031" y="2650736"/>
            <a:ext cx="1889699" cy="3490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68F551F-9339-DBA1-1CC9-A33C0DC0F0E7}"/>
              </a:ext>
            </a:extLst>
          </p:cNvPr>
          <p:cNvSpPr/>
          <p:nvPr/>
        </p:nvSpPr>
        <p:spPr>
          <a:xfrm>
            <a:off x="6858241" y="2646339"/>
            <a:ext cx="2042099" cy="3490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8A29BC6-CC45-D4ED-9938-CCFFE15FD977}"/>
              </a:ext>
            </a:extLst>
          </p:cNvPr>
          <p:cNvSpPr/>
          <p:nvPr/>
        </p:nvSpPr>
        <p:spPr>
          <a:xfrm>
            <a:off x="4699848" y="3388887"/>
            <a:ext cx="4299846" cy="3490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DF80C8BC-0038-7BFE-53F8-363EF64EC959}"/>
              </a:ext>
            </a:extLst>
          </p:cNvPr>
          <p:cNvSpPr/>
          <p:nvPr/>
        </p:nvSpPr>
        <p:spPr>
          <a:xfrm>
            <a:off x="6449787" y="3080506"/>
            <a:ext cx="604158" cy="2306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6F91C-B0F0-7251-37A3-E03A8176F0F1}"/>
              </a:ext>
            </a:extLst>
          </p:cNvPr>
          <p:cNvSpPr txBox="1"/>
          <p:nvPr/>
        </p:nvSpPr>
        <p:spPr>
          <a:xfrm>
            <a:off x="6417128" y="2176358"/>
            <a:ext cx="28425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Normal Vector</a:t>
            </a:r>
          </a:p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(Local orientation of object’s geometry)</a:t>
            </a:r>
            <a:endParaRPr kumimoji="1" lang="en-US" altLang="ko-Kore-KR" sz="11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3AB7E-4FA9-1998-F107-B377464240A5}"/>
                  </a:ext>
                </a:extLst>
              </p:cNvPr>
              <p:cNvSpPr txBox="1"/>
              <p:nvPr/>
            </p:nvSpPr>
            <p:spPr>
              <a:xfrm>
                <a:off x="5039110" y="3799045"/>
                <a:ext cx="3425512" cy="85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Light source 3D coordinate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Light source color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Light source ambient color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63AB7E-4FA9-1998-F107-B37746424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110" y="3799045"/>
                <a:ext cx="3425512" cy="852926"/>
              </a:xfrm>
              <a:prstGeom prst="rect">
                <a:avLst/>
              </a:prstGeom>
              <a:blipFill>
                <a:blip r:embed="rId7"/>
                <a:stretch>
                  <a:fillRect t="-2941" b="-88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937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96D91E-508F-A50C-10A4-FFB597D4C5E0}"/>
              </a:ext>
            </a:extLst>
          </p:cNvPr>
          <p:cNvGrpSpPr/>
          <p:nvPr/>
        </p:nvGrpSpPr>
        <p:grpSpPr>
          <a:xfrm>
            <a:off x="235500" y="2114959"/>
            <a:ext cx="4278086" cy="2510406"/>
            <a:chOff x="155124" y="2174083"/>
            <a:chExt cx="4278086" cy="25104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A9F762-E45E-0179-D0D1-C0189EBF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958"/>
            <a:stretch/>
          </p:blipFill>
          <p:spPr>
            <a:xfrm>
              <a:off x="155124" y="2193751"/>
              <a:ext cx="4278086" cy="249073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A9581-FBBB-EFB2-837F-1ACE15ED4652}"/>
                </a:ext>
              </a:extLst>
            </p:cNvPr>
            <p:cNvSpPr/>
            <p:nvPr/>
          </p:nvSpPr>
          <p:spPr>
            <a:xfrm>
              <a:off x="155124" y="2174083"/>
              <a:ext cx="4278086" cy="24512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2E86A34-6A42-4BD4-CEA5-BFB45337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882" y="2760522"/>
            <a:ext cx="4300812" cy="249947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8A29BC6-CC45-D4ED-9938-CCFFE15FD977}"/>
              </a:ext>
            </a:extLst>
          </p:cNvPr>
          <p:cNvSpPr/>
          <p:nvPr/>
        </p:nvSpPr>
        <p:spPr>
          <a:xfrm>
            <a:off x="4699848" y="2711252"/>
            <a:ext cx="4299846" cy="34900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BCAAD-A0A3-E164-9E1B-245CE0FF5AB9}"/>
              </a:ext>
            </a:extLst>
          </p:cNvPr>
          <p:cNvSpPr txBox="1"/>
          <p:nvPr/>
        </p:nvSpPr>
        <p:spPr>
          <a:xfrm>
            <a:off x="4682554" y="2409701"/>
            <a:ext cx="433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Color = Combination of albedo and shading</a:t>
            </a:r>
          </a:p>
        </p:txBody>
      </p:sp>
      <p:sp>
        <p:nvSpPr>
          <p:cNvPr id="9" name="왼쪽 대괄호[L] 8">
            <a:extLst>
              <a:ext uri="{FF2B5EF4-FFF2-40B4-BE49-F238E27FC236}">
                <a16:creationId xmlns:a16="http://schemas.microsoft.com/office/drawing/2014/main" id="{B2D926E2-5BE3-FFB0-5D92-A37CBB768285}"/>
              </a:ext>
            </a:extLst>
          </p:cNvPr>
          <p:cNvSpPr/>
          <p:nvPr/>
        </p:nvSpPr>
        <p:spPr>
          <a:xfrm rot="16200000">
            <a:off x="7118424" y="1915759"/>
            <a:ext cx="118685" cy="255673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32911-9048-09F7-BEAE-77F5988A20C2}"/>
              </a:ext>
            </a:extLst>
          </p:cNvPr>
          <p:cNvSpPr txBox="1"/>
          <p:nvPr/>
        </p:nvSpPr>
        <p:spPr>
          <a:xfrm>
            <a:off x="5769427" y="3268629"/>
            <a:ext cx="281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Aligned</a:t>
            </a:r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distance</a:t>
            </a:r>
          </a:p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between light source and object</a:t>
            </a: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499F5328-48E2-DF3D-B4AC-669F05BC525E}"/>
              </a:ext>
            </a:extLst>
          </p:cNvPr>
          <p:cNvSpPr/>
          <p:nvPr/>
        </p:nvSpPr>
        <p:spPr>
          <a:xfrm>
            <a:off x="5527219" y="3110288"/>
            <a:ext cx="138793" cy="88580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D1B52-70A4-92FE-4528-9A7BA3D21D76}"/>
              </a:ext>
            </a:extLst>
          </p:cNvPr>
          <p:cNvSpPr txBox="1"/>
          <p:nvPr/>
        </p:nvSpPr>
        <p:spPr>
          <a:xfrm>
            <a:off x="4920704" y="3961192"/>
            <a:ext cx="135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Original light source color</a:t>
            </a:r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02EECC06-5550-7398-EC05-0820B75B67D7}"/>
              </a:ext>
            </a:extLst>
          </p:cNvPr>
          <p:cNvSpPr/>
          <p:nvPr/>
        </p:nvSpPr>
        <p:spPr>
          <a:xfrm>
            <a:off x="8736954" y="3110289"/>
            <a:ext cx="138793" cy="885804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B0CD5C-887D-0362-80A9-18490BB4291C}"/>
              </a:ext>
            </a:extLst>
          </p:cNvPr>
          <p:cNvSpPr txBox="1"/>
          <p:nvPr/>
        </p:nvSpPr>
        <p:spPr>
          <a:xfrm>
            <a:off x="7410866" y="3964281"/>
            <a:ext cx="173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Ambient light color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(Diffuse Reflectance)</a:t>
            </a: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63A27C8C-C209-A00B-FDE6-D587539C9C1B}"/>
              </a:ext>
            </a:extLst>
          </p:cNvPr>
          <p:cNvSpPr/>
          <p:nvPr/>
        </p:nvSpPr>
        <p:spPr>
          <a:xfrm>
            <a:off x="5087518" y="3107963"/>
            <a:ext cx="126224" cy="30652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10D104-D2AA-D885-DF58-49A1D3DF7563}"/>
              </a:ext>
            </a:extLst>
          </p:cNvPr>
          <p:cNvSpPr txBox="1"/>
          <p:nvPr/>
        </p:nvSpPr>
        <p:spPr>
          <a:xfrm>
            <a:off x="4432594" y="3371452"/>
            <a:ext cx="122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Albedo</a:t>
            </a:r>
          </a:p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(Surface Color)</a:t>
            </a:r>
          </a:p>
        </p:txBody>
      </p:sp>
    </p:spTree>
    <p:extLst>
      <p:ext uri="{BB962C8B-B14F-4D97-AF65-F5344CB8AC3E}">
        <p14:creationId xmlns:p14="http://schemas.microsoft.com/office/powerpoint/2010/main" val="212845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(Additional Constraints for better rendering)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F96D91E-508F-A50C-10A4-FFB597D4C5E0}"/>
              </a:ext>
            </a:extLst>
          </p:cNvPr>
          <p:cNvGrpSpPr/>
          <p:nvPr/>
        </p:nvGrpSpPr>
        <p:grpSpPr>
          <a:xfrm>
            <a:off x="162021" y="2114959"/>
            <a:ext cx="4278086" cy="2510406"/>
            <a:chOff x="155124" y="2174083"/>
            <a:chExt cx="4278086" cy="251040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A9F762-E45E-0179-D0D1-C0189EBF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958"/>
            <a:stretch/>
          </p:blipFill>
          <p:spPr>
            <a:xfrm>
              <a:off x="155124" y="2193751"/>
              <a:ext cx="4278086" cy="249073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A3A9581-FBBB-EFB2-837F-1ACE15ED4652}"/>
                </a:ext>
              </a:extLst>
            </p:cNvPr>
            <p:cNvSpPr/>
            <p:nvPr/>
          </p:nvSpPr>
          <p:spPr>
            <a:xfrm>
              <a:off x="155124" y="2174083"/>
              <a:ext cx="4278086" cy="245128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7E8B13C-A339-E847-9FFD-48B77723DF94}"/>
              </a:ext>
            </a:extLst>
          </p:cNvPr>
          <p:cNvSpPr/>
          <p:nvPr/>
        </p:nvSpPr>
        <p:spPr>
          <a:xfrm>
            <a:off x="4548775" y="2382368"/>
            <a:ext cx="2871474" cy="572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Querying </a:t>
            </a:r>
            <a:r>
              <a:rPr kumimoji="1" lang="en-US" altLang="ko-Kore-KR" sz="1200" dirty="0" err="1">
                <a:solidFill>
                  <a:schemeClr val="tx1"/>
                </a:solidFill>
                <a:latin typeface="Proxima Nova" panose="02000506030000020004" pitchFamily="2" charset="0"/>
              </a:rPr>
              <a:t>NeRF</a:t>
            </a:r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 scene representation</a:t>
            </a:r>
          </a:p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with a </a:t>
            </a: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fixed bounding sphere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A7413-B369-502C-854D-D976D733B35E}"/>
              </a:ext>
            </a:extLst>
          </p:cNvPr>
          <p:cNvSpPr txBox="1"/>
          <p:nvPr/>
        </p:nvSpPr>
        <p:spPr>
          <a:xfrm>
            <a:off x="5238616" y="2094701"/>
            <a:ext cx="1491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Scene</a:t>
            </a:r>
            <a:r>
              <a:rPr kumimoji="1" lang="ko-KR" altLang="en-US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Structure</a:t>
            </a:r>
            <a:endParaRPr kumimoji="1" lang="en-US" altLang="ko-Kore-KR" sz="14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D463363C-E5BB-ABC4-0E42-D95AF562ED6A}"/>
              </a:ext>
            </a:extLst>
          </p:cNvPr>
          <p:cNvSpPr/>
          <p:nvPr/>
        </p:nvSpPr>
        <p:spPr>
          <a:xfrm>
            <a:off x="7512587" y="2455741"/>
            <a:ext cx="16184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4D181-6B4F-898C-ED01-7B3BF45A11A2}"/>
              </a:ext>
            </a:extLst>
          </p:cNvPr>
          <p:cNvSpPr txBox="1"/>
          <p:nvPr/>
        </p:nvSpPr>
        <p:spPr>
          <a:xfrm>
            <a:off x="7592789" y="2430010"/>
            <a:ext cx="149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Better single object generation</a:t>
            </a:r>
            <a:endParaRPr kumimoji="1" lang="en-US" altLang="ko-Kore-KR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C5247859-AD5C-8E76-B6C5-46E001CF9A27}"/>
              </a:ext>
            </a:extLst>
          </p:cNvPr>
          <p:cNvSpPr/>
          <p:nvPr/>
        </p:nvSpPr>
        <p:spPr>
          <a:xfrm>
            <a:off x="7512587" y="3133725"/>
            <a:ext cx="16184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0E57300-A22C-4513-7273-67EF7F662451}"/>
              </a:ext>
            </a:extLst>
          </p:cNvPr>
          <p:cNvSpPr/>
          <p:nvPr/>
        </p:nvSpPr>
        <p:spPr>
          <a:xfrm>
            <a:off x="4554472" y="3066456"/>
            <a:ext cx="2871474" cy="572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Composite rendered ray color on top of </a:t>
            </a: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generated background color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224048-6076-B6AF-96C5-3142B159B4BE}"/>
              </a:ext>
            </a:extLst>
          </p:cNvPr>
          <p:cNvSpPr txBox="1"/>
          <p:nvPr/>
        </p:nvSpPr>
        <p:spPr>
          <a:xfrm>
            <a:off x="7627716" y="3091700"/>
            <a:ext cx="149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Help paint only appropriate region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638EAC-FF29-A1B8-E3B1-F6D89960DDF1}"/>
              </a:ext>
            </a:extLst>
          </p:cNvPr>
          <p:cNvSpPr txBox="1"/>
          <p:nvPr/>
        </p:nvSpPr>
        <p:spPr>
          <a:xfrm>
            <a:off x="4937965" y="3793582"/>
            <a:ext cx="2093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Geometry </a:t>
            </a:r>
            <a:r>
              <a:rPr kumimoji="1" lang="en-US" altLang="ko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Regularizers</a:t>
            </a:r>
            <a:endParaRPr kumimoji="1" lang="en-US" altLang="ko-Kore-KR" sz="14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42CDB06-2443-7546-7C2A-D2C39F85CCE7}"/>
              </a:ext>
            </a:extLst>
          </p:cNvPr>
          <p:cNvSpPr/>
          <p:nvPr/>
        </p:nvSpPr>
        <p:spPr>
          <a:xfrm>
            <a:off x="4548775" y="4090517"/>
            <a:ext cx="2871474" cy="572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Regularization penalty on the opacity </a:t>
            </a:r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along each ray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D271143A-0461-0E98-C8E4-61A63BD703D3}"/>
              </a:ext>
            </a:extLst>
          </p:cNvPr>
          <p:cNvSpPr/>
          <p:nvPr/>
        </p:nvSpPr>
        <p:spPr>
          <a:xfrm>
            <a:off x="7520753" y="4163890"/>
            <a:ext cx="161844" cy="42595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E5624-DED1-89B0-3BCA-21B3E1612BEC}"/>
              </a:ext>
            </a:extLst>
          </p:cNvPr>
          <p:cNvSpPr txBox="1"/>
          <p:nvPr/>
        </p:nvSpPr>
        <p:spPr>
          <a:xfrm>
            <a:off x="7623989" y="4139613"/>
            <a:ext cx="1491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Prevent unnecessary filling</a:t>
            </a:r>
          </a:p>
        </p:txBody>
      </p:sp>
    </p:spTree>
    <p:extLst>
      <p:ext uri="{BB962C8B-B14F-4D97-AF65-F5344CB8AC3E}">
        <p14:creationId xmlns:p14="http://schemas.microsoft.com/office/powerpoint/2010/main" val="1257682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2187577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①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Random Camera &amp; Ligh</a:t>
            </a:r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t Sampling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226DB94-E116-58A2-B6A2-682CBC9F493B}"/>
              </a:ext>
            </a:extLst>
          </p:cNvPr>
          <p:cNvSpPr/>
          <p:nvPr/>
        </p:nvSpPr>
        <p:spPr>
          <a:xfrm>
            <a:off x="5584414" y="2854788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②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Rendering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7ACA651-73FE-4B6D-660F-96B9A8B170D0}"/>
              </a:ext>
            </a:extLst>
          </p:cNvPr>
          <p:cNvSpPr/>
          <p:nvPr/>
        </p:nvSpPr>
        <p:spPr>
          <a:xfrm>
            <a:off x="5584414" y="3528659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③</a:t>
            </a:r>
            <a:r>
              <a:rPr lang="en-US" altLang="ko-Kore-KR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Diffusion Loss with view-dependent conditioning</a:t>
            </a:r>
            <a:endParaRPr kumimoji="1" lang="ko-Kore-KR" altLang="en-US" sz="105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FF228D8-38A7-173E-9EA1-BD8167D0B822}"/>
              </a:ext>
            </a:extLst>
          </p:cNvPr>
          <p:cNvSpPr/>
          <p:nvPr/>
        </p:nvSpPr>
        <p:spPr>
          <a:xfrm>
            <a:off x="5584414" y="4219796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④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Optimization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3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1722213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①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Random Camera &amp; Ligh</a:t>
            </a:r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t Sampling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EB73F-F45C-CEBF-2808-B8C07EB67830}"/>
                  </a:ext>
                </a:extLst>
              </p:cNvPr>
              <p:cNvSpPr txBox="1"/>
              <p:nvPr/>
            </p:nvSpPr>
            <p:spPr>
              <a:xfrm>
                <a:off x="5545026" y="2277905"/>
                <a:ext cx="353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Random Sample in spherical coordinates</a:t>
                </a:r>
              </a:p>
              <a:p>
                <a:pPr algn="ctr"/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(Distance from the origin :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[1, 1.5]</m:t>
                    </m:r>
                  </m:oMath>
                </a14:m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1EB73F-F45C-CEBF-2808-B8C07EB67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026" y="2277905"/>
                <a:ext cx="3535136" cy="523220"/>
              </a:xfrm>
              <a:prstGeom prst="rect">
                <a:avLst/>
              </a:prstGeom>
              <a:blipFill>
                <a:blip r:embed="rId4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261C9721-0DC5-DAEC-C813-CDD4771B5465}"/>
                  </a:ext>
                </a:extLst>
              </p:cNvPr>
              <p:cNvSpPr/>
              <p:nvPr/>
            </p:nvSpPr>
            <p:spPr>
              <a:xfrm>
                <a:off x="5610551" y="2804216"/>
                <a:ext cx="3436744" cy="5364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b="1" dirty="0" err="1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Elevataion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Angle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</m:e>
                          <m:sup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ko-Kore-KR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Azimuth Angle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261C9721-0DC5-DAEC-C813-CDD4771B54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551" y="2804216"/>
                <a:ext cx="3436744" cy="536447"/>
              </a:xfrm>
              <a:prstGeom prst="roundRect">
                <a:avLst/>
              </a:prstGeom>
              <a:blipFill>
                <a:blip r:embed="rId5"/>
                <a:stretch>
                  <a:fillRect b="-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7972F695-3383-CCCF-6773-FABA45DA50E8}"/>
                  </a:ext>
                </a:extLst>
              </p:cNvPr>
              <p:cNvSpPr/>
              <p:nvPr/>
            </p:nvSpPr>
            <p:spPr>
              <a:xfrm>
                <a:off x="5594222" y="3412807"/>
                <a:ext cx="3436744" cy="53644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Focal length =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focal</m:t>
                        </m:r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kumimoji="1" lang="en-US" altLang="ko-Kore-KR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focal</m:t>
                        </m:r>
                      </m:sub>
                    </m:sSub>
                    <m:r>
                      <a:rPr kumimoji="1" lang="en-US" altLang="ko-Kore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ko-Kore-KR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(0.7, 1.35)</m:t>
                    </m:r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/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7972F695-3383-CCCF-6773-FABA45DA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222" y="3412807"/>
                <a:ext cx="3436744" cy="53644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3383C954-EF7C-3D12-E330-4F1204EC5724}"/>
                  </a:ext>
                </a:extLst>
              </p:cNvPr>
              <p:cNvSpPr/>
              <p:nvPr/>
            </p:nvSpPr>
            <p:spPr>
              <a:xfrm>
                <a:off x="5584414" y="4021970"/>
                <a:ext cx="3436744" cy="73507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Point Light Position</a:t>
                </a:r>
              </a:p>
              <a:p>
                <a:pPr algn="ctr"/>
                <a:r>
                  <a:rPr kumimoji="1" lang="ko-Kore-KR" altLang="en-US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Sampled from the distribution centered around the camera position</a:t>
                </a:r>
                <a:endParaRPr kumimoji="1" lang="en-US" altLang="ko-Kore-KR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3383C954-EF7C-3D12-E330-4F1204EC5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414" y="4021970"/>
                <a:ext cx="3436744" cy="73507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15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1722213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②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Rendering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A3D3715-BB08-0CB9-C2EB-CE9DEB0E6700}"/>
              </a:ext>
            </a:extLst>
          </p:cNvPr>
          <p:cNvSpPr/>
          <p:nvPr/>
        </p:nvSpPr>
        <p:spPr>
          <a:xfrm>
            <a:off x="5584414" y="2759644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Camera Pose &amp; Light Position from </a:t>
            </a:r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①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654D414A-A68F-852F-1C47-A214AFF9D1F1}"/>
              </a:ext>
            </a:extLst>
          </p:cNvPr>
          <p:cNvSpPr/>
          <p:nvPr/>
        </p:nvSpPr>
        <p:spPr>
          <a:xfrm>
            <a:off x="7013538" y="3246366"/>
            <a:ext cx="578496" cy="179538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F11B8F5-7373-EA7D-4FE0-0E80D6CFCB97}"/>
              </a:ext>
            </a:extLst>
          </p:cNvPr>
          <p:cNvSpPr/>
          <p:nvPr/>
        </p:nvSpPr>
        <p:spPr>
          <a:xfrm>
            <a:off x="5584414" y="3507380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Rendering at 64 X 64 </a:t>
            </a:r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resolution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67CAF-AC3B-45A3-21B4-C02B382CD560}"/>
              </a:ext>
            </a:extLst>
          </p:cNvPr>
          <p:cNvSpPr txBox="1"/>
          <p:nvPr/>
        </p:nvSpPr>
        <p:spPr>
          <a:xfrm>
            <a:off x="6070652" y="3911848"/>
            <a:ext cx="246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Input for Imagen Model</a:t>
            </a:r>
          </a:p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(Text-to-Image Model)</a:t>
            </a:r>
          </a:p>
        </p:txBody>
      </p:sp>
    </p:spTree>
    <p:extLst>
      <p:ext uri="{BB962C8B-B14F-4D97-AF65-F5344CB8AC3E}">
        <p14:creationId xmlns:p14="http://schemas.microsoft.com/office/powerpoint/2010/main" val="60696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1722213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③</a:t>
            </a:r>
            <a:r>
              <a:rPr lang="en-US" altLang="ko-Kore-KR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Diffusion Loss with view-dependent conditioning</a:t>
            </a:r>
            <a:endParaRPr kumimoji="1" lang="ko-Kore-KR" altLang="en-US" sz="105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FF11C-99A1-FD8A-0D5E-13AA8F1C0EDA}"/>
              </a:ext>
            </a:extLst>
          </p:cNvPr>
          <p:cNvSpPr txBox="1"/>
          <p:nvPr/>
        </p:nvSpPr>
        <p:spPr>
          <a:xfrm>
            <a:off x="5511257" y="2679019"/>
            <a:ext cx="353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Appending view-dependent text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to the input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A9D401AC-D62F-7206-92D4-CB222500F206}"/>
                  </a:ext>
                </a:extLst>
              </p:cNvPr>
              <p:cNvSpPr/>
              <p:nvPr/>
            </p:nvSpPr>
            <p:spPr>
              <a:xfrm>
                <a:off x="5584414" y="3081678"/>
                <a:ext cx="3436744" cy="35629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Append 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“Overhead View”</a:t>
                </a:r>
              </a:p>
            </p:txBody>
          </p:sp>
        </mc:Choice>
        <mc:Fallback xmlns="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A9D401AC-D62F-7206-92D4-CB222500F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414" y="3081678"/>
                <a:ext cx="3436744" cy="3562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9B73B1-79A0-ADCC-8385-E22A9274C92B}"/>
              </a:ext>
            </a:extLst>
          </p:cNvPr>
          <p:cNvSpPr txBox="1"/>
          <p:nvPr/>
        </p:nvSpPr>
        <p:spPr>
          <a:xfrm>
            <a:off x="5511257" y="2255972"/>
            <a:ext cx="353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Randomly sampled camera location</a:t>
            </a: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1A9322D0-E0D8-4F65-F9F4-ADB2C66F348E}"/>
              </a:ext>
            </a:extLst>
          </p:cNvPr>
          <p:cNvSpPr/>
          <p:nvPr/>
        </p:nvSpPr>
        <p:spPr>
          <a:xfrm>
            <a:off x="7215713" y="2527753"/>
            <a:ext cx="115816" cy="196319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0B52BF24-49F5-1AEA-F837-5D620CAC1F92}"/>
                  </a:ext>
                </a:extLst>
              </p:cNvPr>
              <p:cNvSpPr/>
              <p:nvPr/>
            </p:nvSpPr>
            <p:spPr>
              <a:xfrm>
                <a:off x="5582898" y="3620029"/>
                <a:ext cx="3436744" cy="103155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cam</m:t>
                          </m:r>
                        </m:sub>
                      </m:sSub>
                      <m:r>
                        <a:rPr kumimoji="1" lang="en-US" altLang="ko-Kore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kumimoji="1" lang="en-US" altLang="ko-Kore-KR" sz="1200" b="0" dirty="0">
                  <a:solidFill>
                    <a:schemeClr val="tx1"/>
                  </a:solidFill>
                  <a:latin typeface="Proxima Nova" panose="02000506030000020004" pitchFamily="2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500" b="0" dirty="0">
                  <a:solidFill>
                    <a:schemeClr val="tx1"/>
                  </a:solidFill>
                  <a:latin typeface="Proxima Nova" panose="02000506030000020004" pitchFamily="2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ore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cam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ko-Kore-KR" altLang="en-US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Different weighted combination of 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“Front View”, “Side View”, “Back View”</a:t>
                </a:r>
              </a:p>
            </p:txBody>
          </p:sp>
        </mc:Choice>
        <mc:Fallback xmlns="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0B52BF24-49F5-1AEA-F837-5D620CAC1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898" y="3620029"/>
                <a:ext cx="3436744" cy="10315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48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1722213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③</a:t>
            </a:r>
            <a:r>
              <a:rPr lang="en-US" altLang="ko-Kore-KR" sz="1050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Diffusion Loss with view-dependent conditioning</a:t>
            </a:r>
            <a:endParaRPr kumimoji="1" lang="ko-Kore-KR" altLang="en-US" sz="105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B73B1-79A0-ADCC-8385-E22A9274C92B}"/>
              </a:ext>
            </a:extLst>
          </p:cNvPr>
          <p:cNvSpPr txBox="1"/>
          <p:nvPr/>
        </p:nvSpPr>
        <p:spPr>
          <a:xfrm>
            <a:off x="5535218" y="2540339"/>
            <a:ext cx="353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Imagen Model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06F28125-7C1A-F068-3EDA-F8B1F248282E}"/>
                  </a:ext>
                </a:extLst>
              </p:cNvPr>
              <p:cNvSpPr/>
              <p:nvPr/>
            </p:nvSpPr>
            <p:spPr>
              <a:xfrm>
                <a:off x="5610551" y="2878893"/>
                <a:ext cx="3436744" cy="5865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ore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</m:t>
                    </m:r>
                    <m:d>
                      <m:d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←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(0.02, 0.98)</m:t>
                    </m:r>
                  </m:oMath>
                </a14:m>
                <a:endParaRPr kumimoji="1" lang="en-US" altLang="ko-Kore-KR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13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Avoid extreme noise levels</a:t>
                </a:r>
                <a:endParaRPr kumimoji="1" lang="ko-Kore-KR" altLang="en-US" sz="13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06F28125-7C1A-F068-3EDA-F8B1F2482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551" y="2878893"/>
                <a:ext cx="3436744" cy="586564"/>
              </a:xfrm>
              <a:prstGeom prst="roundRect">
                <a:avLst/>
              </a:prstGeom>
              <a:blipFill>
                <a:blip r:embed="rId4"/>
                <a:stretch>
                  <a:fillRect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8DA4F8C9-249A-CD88-0891-1DB8566F4424}"/>
                  </a:ext>
                </a:extLst>
              </p:cNvPr>
              <p:cNvSpPr/>
              <p:nvPr/>
            </p:nvSpPr>
            <p:spPr>
              <a:xfrm>
                <a:off x="5610551" y="3642585"/>
                <a:ext cx="3436744" cy="58656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(Classifier Free Guidance)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kumimoji="1" lang="en-US" altLang="ko-Kore-KR" sz="13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ko-Kore-KR" altLang="en-US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Improve sample quality</a:t>
                </a:r>
                <a:endParaRPr kumimoji="1" lang="ko-Kore-KR" altLang="en-US" sz="13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8DA4F8C9-249A-CD88-0891-1DB8566F4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551" y="3642585"/>
                <a:ext cx="3436744" cy="586564"/>
              </a:xfrm>
              <a:prstGeom prst="roundRect">
                <a:avLst/>
              </a:prstGeom>
              <a:blipFill>
                <a:blip r:embed="rId5"/>
                <a:stretch>
                  <a:fillRect b="-20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5731B48-02DF-6E89-B631-33C3B615BECA}"/>
              </a:ext>
            </a:extLst>
          </p:cNvPr>
          <p:cNvSpPr txBox="1"/>
          <p:nvPr/>
        </p:nvSpPr>
        <p:spPr>
          <a:xfrm>
            <a:off x="5561355" y="4237000"/>
            <a:ext cx="35351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3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Small guidance scaling </a:t>
            </a:r>
            <a:r>
              <a:rPr kumimoji="1" lang="ko-Kore-KR" altLang="en-US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sz="1200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Oversmoothing</a:t>
            </a:r>
            <a:endParaRPr kumimoji="1" lang="en-US" altLang="ko-Kore-KR" sz="13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6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(Text-To-3D Synthesis)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 err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DreamFusion</a:t>
            </a: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26717A-EB71-BF81-F958-E32B546CB3BF}"/>
              </a:ext>
            </a:extLst>
          </p:cNvPr>
          <p:cNvGrpSpPr/>
          <p:nvPr/>
        </p:nvGrpSpPr>
        <p:grpSpPr>
          <a:xfrm>
            <a:off x="96705" y="2016579"/>
            <a:ext cx="5338352" cy="2608786"/>
            <a:chOff x="211005" y="2016579"/>
            <a:chExt cx="5338352" cy="260878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6F89E6-AC4E-9395-2AF1-567BB550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612"/>
            <a:stretch/>
          </p:blipFill>
          <p:spPr>
            <a:xfrm>
              <a:off x="311700" y="2134627"/>
              <a:ext cx="5237657" cy="249073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2FE4D72-ADB9-6B66-39EF-657A23E43F43}"/>
                </a:ext>
              </a:extLst>
            </p:cNvPr>
            <p:cNvSpPr/>
            <p:nvPr/>
          </p:nvSpPr>
          <p:spPr>
            <a:xfrm>
              <a:off x="235500" y="2016579"/>
              <a:ext cx="1152429" cy="1151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3A96DD-8DF0-5B38-3E4F-E8F76C026EED}"/>
                </a:ext>
              </a:extLst>
            </p:cNvPr>
            <p:cNvSpPr/>
            <p:nvPr/>
          </p:nvSpPr>
          <p:spPr>
            <a:xfrm>
              <a:off x="211005" y="3069770"/>
              <a:ext cx="278851" cy="360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C9B4BF-A096-E04A-C123-100B1AAF1EB2}"/>
              </a:ext>
            </a:extLst>
          </p:cNvPr>
          <p:cNvSpPr/>
          <p:nvPr/>
        </p:nvSpPr>
        <p:spPr>
          <a:xfrm>
            <a:off x="181072" y="2136037"/>
            <a:ext cx="5237656" cy="2527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≈</a:t>
            </a:r>
            <a:endParaRPr kumimoji="1" lang="ko-Kore-KR" altLang="en-US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D29D5C2-73CD-C285-EAFF-3E2AB4E01955}"/>
              </a:ext>
            </a:extLst>
          </p:cNvPr>
          <p:cNvSpPr/>
          <p:nvPr/>
        </p:nvSpPr>
        <p:spPr>
          <a:xfrm>
            <a:off x="5584414" y="1722213"/>
            <a:ext cx="3436744" cy="4080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ore-KR" altLang="en-US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④</a:t>
            </a:r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Optimization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B73B1-79A0-ADCC-8385-E22A9274C92B}"/>
              </a:ext>
            </a:extLst>
          </p:cNvPr>
          <p:cNvSpPr txBox="1"/>
          <p:nvPr/>
        </p:nvSpPr>
        <p:spPr>
          <a:xfrm>
            <a:off x="5512159" y="2251462"/>
            <a:ext cx="3535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TPUv4 with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4 chips</a:t>
            </a: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10807F3-862E-5219-93BD-1782B693922A}"/>
              </a:ext>
            </a:extLst>
          </p:cNvPr>
          <p:cNvSpPr/>
          <p:nvPr/>
        </p:nvSpPr>
        <p:spPr>
          <a:xfrm>
            <a:off x="7120523" y="2614053"/>
            <a:ext cx="318408" cy="18912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AB847-2AAF-CFFC-6C12-CD69EB2A20A0}"/>
              </a:ext>
            </a:extLst>
          </p:cNvPr>
          <p:cNvSpPr txBox="1"/>
          <p:nvPr/>
        </p:nvSpPr>
        <p:spPr>
          <a:xfrm>
            <a:off x="5512159" y="2827213"/>
            <a:ext cx="35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Each chip</a:t>
            </a:r>
          </a:p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: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Render separate views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&amp;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Evaluate U-Net</a:t>
            </a: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FCAC9F1-9EF4-3447-A0B2-638140E6D85D}"/>
              </a:ext>
            </a:extLst>
          </p:cNvPr>
          <p:cNvSpPr/>
          <p:nvPr/>
        </p:nvSpPr>
        <p:spPr>
          <a:xfrm>
            <a:off x="7120523" y="3321079"/>
            <a:ext cx="318408" cy="18912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8ECA0-2F46-A925-1B0A-5EB88608C3F2}"/>
              </a:ext>
            </a:extLst>
          </p:cNvPr>
          <p:cNvSpPr txBox="1"/>
          <p:nvPr/>
        </p:nvSpPr>
        <p:spPr>
          <a:xfrm>
            <a:off x="5512159" y="3526075"/>
            <a:ext cx="3535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15000 iterations for optimization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(1.5 hours)</a:t>
            </a:r>
          </a:p>
          <a:p>
            <a:pPr algn="ctr"/>
            <a:r>
              <a:rPr kumimoji="1" lang="ko-Kore-KR" altLang="en-US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Evenly taken for each task</a:t>
            </a:r>
            <a:endParaRPr kumimoji="1" lang="en-US" altLang="ko-Kore-KR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C88BE-94A9-7A18-BE55-F9F94CB61C31}"/>
              </a:ext>
            </a:extLst>
          </p:cNvPr>
          <p:cNvSpPr txBox="1"/>
          <p:nvPr/>
        </p:nvSpPr>
        <p:spPr>
          <a:xfrm>
            <a:off x="5535218" y="4247284"/>
            <a:ext cx="35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Optimization performed with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“Distributed Shampoo”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C5E452E-6479-FAE7-E8EB-78C50D9637FF}"/>
              </a:ext>
            </a:extLst>
          </p:cNvPr>
          <p:cNvSpPr/>
          <p:nvPr/>
        </p:nvSpPr>
        <p:spPr>
          <a:xfrm>
            <a:off x="5585157" y="2247649"/>
            <a:ext cx="3436744" cy="1924757"/>
          </a:xfrm>
          <a:prstGeom prst="roundRect">
            <a:avLst>
              <a:gd name="adj" fmla="val 111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50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04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33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Results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1B9CAC-E6EB-92D5-0EEA-7612D8B6C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91" y="1977678"/>
            <a:ext cx="3081309" cy="13820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810B3E-FD9F-A4F8-A85F-722E8AA7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90" y="3501891"/>
            <a:ext cx="3065667" cy="13820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681629-794E-D688-4457-E61C0B073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330" y="1977678"/>
            <a:ext cx="3065670" cy="1382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1650CF-0AB4-8BD6-AFE3-9BA0B684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330" y="3501890"/>
            <a:ext cx="3065670" cy="13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40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Visual Results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25D6BC-2B23-6115-8094-CD824184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00" y="1819952"/>
            <a:ext cx="7772400" cy="306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76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Comparison with other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2D02C9-4F15-098B-26AB-1B3BB2132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5" y="2678050"/>
            <a:ext cx="3811521" cy="19851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D38FAC-0710-DDA7-1494-9F92E5D9D39F}"/>
              </a:ext>
            </a:extLst>
          </p:cNvPr>
          <p:cNvSpPr/>
          <p:nvPr/>
        </p:nvSpPr>
        <p:spPr>
          <a:xfrm>
            <a:off x="2335105" y="2751360"/>
            <a:ext cx="889788" cy="204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F2E3C-0AE1-238F-4F99-75F9FF7C8B6A}"/>
              </a:ext>
            </a:extLst>
          </p:cNvPr>
          <p:cNvSpPr txBox="1"/>
          <p:nvPr/>
        </p:nvSpPr>
        <p:spPr>
          <a:xfrm>
            <a:off x="1012431" y="2255836"/>
            <a:ext cx="3535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Measure the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consistency of rendered view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with respect to the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input caption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CC23CA-1EAA-6042-2C34-19ACF07041C5}"/>
              </a:ext>
            </a:extLst>
          </p:cNvPr>
          <p:cNvSpPr txBox="1"/>
          <p:nvPr/>
        </p:nvSpPr>
        <p:spPr>
          <a:xfrm>
            <a:off x="1160316" y="2067097"/>
            <a:ext cx="3228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(Appropriate for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zero-shot Text-to-3D model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FAA90F-99A7-4E99-5ADF-141B85204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53" y="1406131"/>
            <a:ext cx="3315494" cy="36506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847CFC-AAA3-A2E4-3C9B-E714A7F80E5D}"/>
              </a:ext>
            </a:extLst>
          </p:cNvPr>
          <p:cNvSpPr/>
          <p:nvPr/>
        </p:nvSpPr>
        <p:spPr>
          <a:xfrm>
            <a:off x="413016" y="4340773"/>
            <a:ext cx="3811521" cy="26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34848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Ablation Study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3959AA-4DEF-B441-BE92-362D0653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3" y="1934833"/>
            <a:ext cx="7772400" cy="2920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44AB44-6964-0CCF-BC28-6A6AA23C3561}"/>
              </a:ext>
            </a:extLst>
          </p:cNvPr>
          <p:cNvSpPr txBox="1"/>
          <p:nvPr/>
        </p:nvSpPr>
        <p:spPr>
          <a:xfrm>
            <a:off x="8192829" y="2251763"/>
            <a:ext cx="94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Albedo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Rendering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E0080B-5552-2610-ADA8-4EC79999C41A}"/>
              </a:ext>
            </a:extLst>
          </p:cNvPr>
          <p:cNvSpPr txBox="1"/>
          <p:nvPr/>
        </p:nvSpPr>
        <p:spPr>
          <a:xfrm>
            <a:off x="8192829" y="3037210"/>
            <a:ext cx="944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Fully-shaded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Rendering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863BE-BCB7-3F7A-09C7-8CB685B86CB0}"/>
              </a:ext>
            </a:extLst>
          </p:cNvPr>
          <p:cNvSpPr txBox="1"/>
          <p:nvPr/>
        </p:nvSpPr>
        <p:spPr>
          <a:xfrm>
            <a:off x="8199882" y="4002934"/>
            <a:ext cx="9441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Textureless</a:t>
            </a:r>
            <a:endParaRPr kumimoji="1" lang="en-US" altLang="ko-Kore-KR" sz="10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Rendering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03D2C-1887-D1C4-9D4C-9705E8DE79DE}"/>
              </a:ext>
            </a:extLst>
          </p:cNvPr>
          <p:cNvSpPr txBox="1"/>
          <p:nvPr/>
        </p:nvSpPr>
        <p:spPr>
          <a:xfrm>
            <a:off x="4278086" y="1565031"/>
            <a:ext cx="171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 view-dependent prompts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B0534B-CA2B-A179-872A-9BE838D9B3F7}"/>
              </a:ext>
            </a:extLst>
          </p:cNvPr>
          <p:cNvSpPr txBox="1"/>
          <p:nvPr/>
        </p:nvSpPr>
        <p:spPr>
          <a:xfrm>
            <a:off x="5134531" y="1201677"/>
            <a:ext cx="171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Add view-dependent prompts</a:t>
            </a: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5B3A49D6-2D0F-E2E3-D7FA-BFF7172EDF9D}"/>
              </a:ext>
            </a:extLst>
          </p:cNvPr>
          <p:cNvSpPr/>
          <p:nvPr/>
        </p:nvSpPr>
        <p:spPr>
          <a:xfrm>
            <a:off x="5935436" y="1663342"/>
            <a:ext cx="117588" cy="29043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A7483-3A50-8E87-2E2D-A2EEC5298779}"/>
              </a:ext>
            </a:extLst>
          </p:cNvPr>
          <p:cNvSpPr txBox="1"/>
          <p:nvPr/>
        </p:nvSpPr>
        <p:spPr>
          <a:xfrm>
            <a:off x="6493802" y="1571479"/>
            <a:ext cx="80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Add</a:t>
            </a:r>
          </a:p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Lighting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2D0AA-F42F-EEA7-DA8F-A4A3ABF25994}"/>
              </a:ext>
            </a:extLst>
          </p:cNvPr>
          <p:cNvSpPr txBox="1"/>
          <p:nvPr/>
        </p:nvSpPr>
        <p:spPr>
          <a:xfrm>
            <a:off x="6785164" y="1193533"/>
            <a:ext cx="1970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Textureless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Rendering without color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23922B8B-C641-CF99-E700-F9CF30B63F30}"/>
              </a:ext>
            </a:extLst>
          </p:cNvPr>
          <p:cNvSpPr/>
          <p:nvPr/>
        </p:nvSpPr>
        <p:spPr>
          <a:xfrm>
            <a:off x="7711649" y="1650646"/>
            <a:ext cx="117588" cy="29043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6184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45CD26-4C6E-0174-DCEE-72A23210F915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https://dreamfusion3d.github.io/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DreamFusion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DreamFusion_example">
            <a:hlinkClick r:id="" action="ppaction://media"/>
            <a:extLst>
              <a:ext uri="{FF2B5EF4-FFF2-40B4-BE49-F238E27FC236}">
                <a16:creationId xmlns:a16="http://schemas.microsoft.com/office/drawing/2014/main" id="{860501E8-1F58-DE66-96D6-5F4F84AE7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5709" y="1439203"/>
            <a:ext cx="5025798" cy="3350532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D2DCD35-DE85-28C8-E9F2-31D1D5BF4C67}"/>
              </a:ext>
            </a:extLst>
          </p:cNvPr>
          <p:cNvSpPr/>
          <p:nvPr/>
        </p:nvSpPr>
        <p:spPr>
          <a:xfrm>
            <a:off x="211614" y="2825148"/>
            <a:ext cx="11519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 Prompt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221D8F-01AF-391B-4B99-0F4C681EDA90}"/>
              </a:ext>
            </a:extLst>
          </p:cNvPr>
          <p:cNvSpPr/>
          <p:nvPr/>
        </p:nvSpPr>
        <p:spPr>
          <a:xfrm>
            <a:off x="1556819" y="2833912"/>
            <a:ext cx="1855853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6E0DD87-C81A-60AC-7F0C-F0BE8251FF50}"/>
              </a:ext>
            </a:extLst>
          </p:cNvPr>
          <p:cNvSpPr/>
          <p:nvPr/>
        </p:nvSpPr>
        <p:spPr>
          <a:xfrm>
            <a:off x="1730828" y="2707197"/>
            <a:ext cx="1369094" cy="82219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DreamFusion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7D911-1D1F-B268-D2F9-168A5A0DA208}"/>
              </a:ext>
            </a:extLst>
          </p:cNvPr>
          <p:cNvSpPr txBox="1"/>
          <p:nvPr/>
        </p:nvSpPr>
        <p:spPr>
          <a:xfrm>
            <a:off x="1400049" y="3544153"/>
            <a:ext cx="2030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Text-To-3D Model 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using 2D images and text</a:t>
            </a:r>
            <a:endParaRPr kumimoji="1" lang="en-US" altLang="ko-Kore-KR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Major Contribution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29106-02B4-F3AE-51A7-80D6161E7F8B}"/>
              </a:ext>
            </a:extLst>
          </p:cNvPr>
          <p:cNvSpPr txBox="1"/>
          <p:nvPr/>
        </p:nvSpPr>
        <p:spPr>
          <a:xfrm>
            <a:off x="3895026" y="1763846"/>
            <a:ext cx="135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Dream Fields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65E3C8-47C8-DB8B-B034-9A32F221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30" y="2027888"/>
            <a:ext cx="6186740" cy="29042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C128B4-0DFA-0CDD-3CF8-4D644802C5F9}"/>
              </a:ext>
            </a:extLst>
          </p:cNvPr>
          <p:cNvSpPr/>
          <p:nvPr/>
        </p:nvSpPr>
        <p:spPr>
          <a:xfrm>
            <a:off x="1396093" y="2027888"/>
            <a:ext cx="6376307" cy="29209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0CF143-0A8B-5074-BEE1-B374D6ADF003}"/>
              </a:ext>
            </a:extLst>
          </p:cNvPr>
          <p:cNvSpPr/>
          <p:nvPr/>
        </p:nvSpPr>
        <p:spPr>
          <a:xfrm>
            <a:off x="1478630" y="2088317"/>
            <a:ext cx="3770344" cy="2197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2DC7DEA-B4C2-2EFC-5B1B-C3B5D9A2E1FA}"/>
              </a:ext>
            </a:extLst>
          </p:cNvPr>
          <p:cNvSpPr/>
          <p:nvPr/>
        </p:nvSpPr>
        <p:spPr>
          <a:xfrm>
            <a:off x="68268" y="2486045"/>
            <a:ext cx="1220795" cy="10184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NeRF</a:t>
            </a:r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(Neural Radiance Field)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FC5C1F-5D1D-188F-4F52-D6D24E392F10}"/>
              </a:ext>
            </a:extLst>
          </p:cNvPr>
          <p:cNvCxnSpPr>
            <a:cxnSpLocks/>
          </p:cNvCxnSpPr>
          <p:nvPr/>
        </p:nvCxnSpPr>
        <p:spPr>
          <a:xfrm>
            <a:off x="1289063" y="3023136"/>
            <a:ext cx="1895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510941-03B3-B2E5-97CA-BD1CFBF717BE}"/>
              </a:ext>
            </a:extLst>
          </p:cNvPr>
          <p:cNvSpPr/>
          <p:nvPr/>
        </p:nvSpPr>
        <p:spPr>
          <a:xfrm>
            <a:off x="5566215" y="3151412"/>
            <a:ext cx="728449" cy="17559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549948A-D5CB-DD6A-A15F-FA6006C31945}"/>
              </a:ext>
            </a:extLst>
          </p:cNvPr>
          <p:cNvSpPr/>
          <p:nvPr/>
        </p:nvSpPr>
        <p:spPr>
          <a:xfrm>
            <a:off x="7862060" y="2705889"/>
            <a:ext cx="1220795" cy="10184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Pretrained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CLIP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Model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7D8A3D-7E93-1CBE-C3CF-713A707399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294664" y="3215121"/>
            <a:ext cx="1567396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D9539285-491A-0FBA-9E34-AB87923AA2AD}"/>
                  </a:ext>
                </a:extLst>
              </p:cNvPr>
              <p:cNvSpPr/>
              <p:nvPr/>
            </p:nvSpPr>
            <p:spPr>
              <a:xfrm>
                <a:off x="4604657" y="1196078"/>
                <a:ext cx="4449158" cy="572700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Minimize the loss between rendered image &amp; text embedding</a:t>
                </a:r>
              </a:p>
              <a:p>
                <a:pPr algn="ctr"/>
                <a:r>
                  <a:rPr kumimoji="1" lang="ko-Kore-KR" altLang="en-US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Optimize </a:t>
                </a:r>
                <a:r>
                  <a:rPr kumimoji="1" lang="en-US" altLang="ko-Kore-KR" sz="1200" dirty="0" err="1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NeRF</a:t>
                </a:r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ko-Kore-KR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𝐶𝐿𝐼𝑃</m:t>
                        </m:r>
                      </m:sub>
                    </m:sSub>
                  </m:oMath>
                </a14:m>
                <a:endParaRPr kumimoji="1" lang="en-US" altLang="ko-Kore-KR" sz="12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6" name="모서리가 둥근 직사각형 25">
                <a:extLst>
                  <a:ext uri="{FF2B5EF4-FFF2-40B4-BE49-F238E27FC236}">
                    <a16:creationId xmlns:a16="http://schemas.microsoft.com/office/drawing/2014/main" id="{D9539285-491A-0FBA-9E34-AB87923AA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57" y="1196078"/>
                <a:ext cx="4449158" cy="5727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35D010E2-C6CB-0678-CCD9-A73BBFB9F550}"/>
              </a:ext>
            </a:extLst>
          </p:cNvPr>
          <p:cNvSpPr/>
          <p:nvPr/>
        </p:nvSpPr>
        <p:spPr>
          <a:xfrm>
            <a:off x="1263976" y="4771155"/>
            <a:ext cx="2523427" cy="32197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Lacking realism &amp; accuracy</a:t>
            </a:r>
          </a:p>
        </p:txBody>
      </p:sp>
    </p:spTree>
    <p:extLst>
      <p:ext uri="{BB962C8B-B14F-4D97-AF65-F5344CB8AC3E}">
        <p14:creationId xmlns:p14="http://schemas.microsoft.com/office/powerpoint/2010/main" val="85044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Major Contribution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29106-02B4-F3AE-51A7-80D6161E7F8B}"/>
              </a:ext>
            </a:extLst>
          </p:cNvPr>
          <p:cNvSpPr txBox="1"/>
          <p:nvPr/>
        </p:nvSpPr>
        <p:spPr>
          <a:xfrm>
            <a:off x="3895026" y="1763846"/>
            <a:ext cx="135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Dream Fields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465E3C8-47C8-DB8B-B034-9A32F221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30" y="2027888"/>
            <a:ext cx="6186740" cy="29042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C128B4-0DFA-0CDD-3CF8-4D644802C5F9}"/>
              </a:ext>
            </a:extLst>
          </p:cNvPr>
          <p:cNvSpPr/>
          <p:nvPr/>
        </p:nvSpPr>
        <p:spPr>
          <a:xfrm>
            <a:off x="1396093" y="2027888"/>
            <a:ext cx="6376307" cy="29209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0CF143-0A8B-5074-BEE1-B374D6ADF003}"/>
              </a:ext>
            </a:extLst>
          </p:cNvPr>
          <p:cNvSpPr/>
          <p:nvPr/>
        </p:nvSpPr>
        <p:spPr>
          <a:xfrm>
            <a:off x="1478630" y="2088317"/>
            <a:ext cx="3770344" cy="2197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2DC7DEA-B4C2-2EFC-5B1B-C3B5D9A2E1FA}"/>
              </a:ext>
            </a:extLst>
          </p:cNvPr>
          <p:cNvSpPr/>
          <p:nvPr/>
        </p:nvSpPr>
        <p:spPr>
          <a:xfrm>
            <a:off x="68268" y="2486045"/>
            <a:ext cx="1220795" cy="101846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NeRF</a:t>
            </a:r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(Neural Radiance Field)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2FC5C1F-5D1D-188F-4F52-D6D24E392F10}"/>
              </a:ext>
            </a:extLst>
          </p:cNvPr>
          <p:cNvCxnSpPr>
            <a:cxnSpLocks/>
          </p:cNvCxnSpPr>
          <p:nvPr/>
        </p:nvCxnSpPr>
        <p:spPr>
          <a:xfrm>
            <a:off x="1289063" y="3023136"/>
            <a:ext cx="1895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C510941-03B3-B2E5-97CA-BD1CFBF717BE}"/>
              </a:ext>
            </a:extLst>
          </p:cNvPr>
          <p:cNvSpPr/>
          <p:nvPr/>
        </p:nvSpPr>
        <p:spPr>
          <a:xfrm>
            <a:off x="5566215" y="3151412"/>
            <a:ext cx="728449" cy="17559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E549948A-D5CB-DD6A-A15F-FA6006C31945}"/>
              </a:ext>
            </a:extLst>
          </p:cNvPr>
          <p:cNvSpPr/>
          <p:nvPr/>
        </p:nvSpPr>
        <p:spPr>
          <a:xfrm>
            <a:off x="7862060" y="2705889"/>
            <a:ext cx="1220795" cy="10184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Pretrained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CLIP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Model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47D8A3D-7E93-1CBE-C3CF-713A7073994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294664" y="3215121"/>
            <a:ext cx="1567396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71F69A-9935-F911-97CE-A41043E4E83D}"/>
              </a:ext>
            </a:extLst>
          </p:cNvPr>
          <p:cNvSpPr/>
          <p:nvPr/>
        </p:nvSpPr>
        <p:spPr>
          <a:xfrm>
            <a:off x="5566215" y="1833100"/>
            <a:ext cx="3516640" cy="3223717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B164475-0B22-1987-A7D7-5902FCEB24C5}"/>
              </a:ext>
            </a:extLst>
          </p:cNvPr>
          <p:cNvSpPr/>
          <p:nvPr/>
        </p:nvSpPr>
        <p:spPr>
          <a:xfrm>
            <a:off x="5717821" y="2364300"/>
            <a:ext cx="1197329" cy="22583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Pretrained Diffusion Model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EAB0880-78EE-9A49-DF7E-2AE1A42F7E4A}"/>
              </a:ext>
            </a:extLst>
          </p:cNvPr>
          <p:cNvSpPr/>
          <p:nvPr/>
        </p:nvSpPr>
        <p:spPr>
          <a:xfrm>
            <a:off x="7756071" y="2384139"/>
            <a:ext cx="1197329" cy="22583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Score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Distillation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119A7F47-61DF-AD81-987A-400D4F6D4161}"/>
              </a:ext>
            </a:extLst>
          </p:cNvPr>
          <p:cNvSpPr/>
          <p:nvPr/>
        </p:nvSpPr>
        <p:spPr>
          <a:xfrm>
            <a:off x="7022180" y="3202430"/>
            <a:ext cx="659302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D4E1C-E82B-E52D-B261-D6C528BC5B8F}"/>
              </a:ext>
            </a:extLst>
          </p:cNvPr>
          <p:cNvSpPr txBox="1"/>
          <p:nvPr/>
        </p:nvSpPr>
        <p:spPr>
          <a:xfrm>
            <a:off x="5690438" y="1557315"/>
            <a:ext cx="3267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Suggested Method in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 </a:t>
            </a:r>
            <a:r>
              <a:rPr kumimoji="1" lang="en-US" altLang="ko-Kore-KR" sz="1200" b="1" dirty="0" err="1">
                <a:latin typeface="Proxima Nova" panose="02000506030000020004" pitchFamily="2" charset="0"/>
              </a:rPr>
              <a:t>DreamFusion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1F178586-9781-D5F3-A6C7-1FEAACDCC004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>
            <a:off x="5023213" y="1310978"/>
            <a:ext cx="339555" cy="6323491"/>
          </a:xfrm>
          <a:prstGeom prst="bentConnector4">
            <a:avLst>
              <a:gd name="adj1" fmla="val -67323"/>
              <a:gd name="adj2" fmla="val 10005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2B1DFE-E069-B042-6DEC-3B5A83778154}"/>
              </a:ext>
            </a:extLst>
          </p:cNvPr>
          <p:cNvSpPr txBox="1"/>
          <p:nvPr/>
        </p:nvSpPr>
        <p:spPr>
          <a:xfrm>
            <a:off x="781101" y="4523126"/>
            <a:ext cx="1353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46629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131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Score Distillation Sampling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Model Development </a:t>
            </a:r>
            <a:r>
              <a:rPr lang="en-US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(Forward and Reverse Process)</a:t>
            </a:r>
            <a:endParaRPr lang="en-US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34341-DE6A-ED92-29D5-394F99CF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57" y="2741242"/>
            <a:ext cx="4735286" cy="14136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2B3B12-DE93-20B4-5C15-848CFAC21BC2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developer.nvidia.com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/blog/improving-diffusion-models-as-an-alternative-to-gans-part-1/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BBB5EB-4C49-3159-D936-A134FC5BBDC9}"/>
                  </a:ext>
                </a:extLst>
              </p:cNvPr>
              <p:cNvSpPr txBox="1"/>
              <p:nvPr/>
            </p:nvSpPr>
            <p:spPr>
              <a:xfrm>
                <a:off x="1845129" y="2356430"/>
                <a:ext cx="857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kumimoji="1" lang="en-US" altLang="ko-Kore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BBB5EB-4C49-3159-D936-A134FC5BB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29" y="2356430"/>
                <a:ext cx="857250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8A6D639-B81F-5CA2-499D-233CDF0F4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860" y="1886464"/>
            <a:ext cx="2238829" cy="2882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80E885-CFEF-9239-3424-EAB6B771A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692" y="2430127"/>
            <a:ext cx="2657929" cy="303464"/>
          </a:xfrm>
          <a:prstGeom prst="rect">
            <a:avLst/>
          </a:prstGeom>
        </p:spPr>
      </p:pic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A8001E39-8D96-A41A-6861-E5A5032F9CE5}"/>
              </a:ext>
            </a:extLst>
          </p:cNvPr>
          <p:cNvSpPr/>
          <p:nvPr/>
        </p:nvSpPr>
        <p:spPr>
          <a:xfrm>
            <a:off x="4216854" y="2237014"/>
            <a:ext cx="710292" cy="1275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0258CB-9E4F-16F7-12ED-5C6A40595F95}"/>
                  </a:ext>
                </a:extLst>
              </p:cNvPr>
              <p:cNvSpPr txBox="1"/>
              <p:nvPr/>
            </p:nvSpPr>
            <p:spPr>
              <a:xfrm>
                <a:off x="6506934" y="2356430"/>
                <a:ext cx="857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≈1</m:t>
                      </m:r>
                    </m:oMath>
                  </m:oMathPara>
                </a14:m>
                <a:endParaRPr kumimoji="1" lang="en-US" altLang="ko-Kore-KR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0258CB-9E4F-16F7-12ED-5C6A40595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934" y="2356430"/>
                <a:ext cx="857250" cy="523220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55E8173D-983C-E43A-B160-E050A55A5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628" y="1911045"/>
            <a:ext cx="973364" cy="2491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326F66A-64BA-7D93-5706-8F60250DF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895" y="4017170"/>
            <a:ext cx="1454243" cy="27699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19371B1-7928-43B9-D1C0-5CF87DFE0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647" y="4179782"/>
            <a:ext cx="3996705" cy="2769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4B618D-8177-B957-4D0C-9DFABF506B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5079" y="4668562"/>
            <a:ext cx="3872390" cy="249257"/>
          </a:xfrm>
          <a:prstGeom prst="rect">
            <a:avLst/>
          </a:prstGeom>
        </p:spPr>
      </p:pic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B32CEEB1-89B7-EB1B-8346-BC848BFB3346}"/>
              </a:ext>
            </a:extLst>
          </p:cNvPr>
          <p:cNvSpPr/>
          <p:nvPr/>
        </p:nvSpPr>
        <p:spPr>
          <a:xfrm rot="10800000">
            <a:off x="4140654" y="4513402"/>
            <a:ext cx="710292" cy="1275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58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Model Development </a:t>
            </a: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(Objective &amp; Score Function)</a:t>
            </a:r>
            <a:endParaRPr lang="en-US" altLang="ko-Kore-KR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671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 and Score Distillation Sampling</a:t>
            </a:r>
            <a:endParaRPr sz="2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A89681-5713-3C74-08F0-066B338A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76246"/>
            <a:ext cx="7772400" cy="42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86865-5AEB-B8DF-24A9-B6C9CA9F6F71}"/>
              </a:ext>
            </a:extLst>
          </p:cNvPr>
          <p:cNvSpPr txBox="1"/>
          <p:nvPr/>
        </p:nvSpPr>
        <p:spPr>
          <a:xfrm>
            <a:off x="3106808" y="2332790"/>
            <a:ext cx="293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Derived Objective from DDPM</a:t>
            </a:r>
          </a:p>
        </p:txBody>
      </p:sp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7CA7BC09-F834-6A4F-5F0F-E0BE5B35C979}"/>
              </a:ext>
            </a:extLst>
          </p:cNvPr>
          <p:cNvSpPr/>
          <p:nvPr/>
        </p:nvSpPr>
        <p:spPr>
          <a:xfrm>
            <a:off x="4216854" y="3104053"/>
            <a:ext cx="710292" cy="34290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A5B7F-7C7A-607D-18C5-6613F9A0E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775" y="3513720"/>
            <a:ext cx="29210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272437-554D-1F80-3027-5ED64CA40503}"/>
              </a:ext>
            </a:extLst>
          </p:cNvPr>
          <p:cNvSpPr txBox="1"/>
          <p:nvPr/>
        </p:nvSpPr>
        <p:spPr>
          <a:xfrm>
            <a:off x="4894490" y="3113413"/>
            <a:ext cx="338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Resembling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 denoising score matching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B36F9C-0653-A42C-E4DC-3A4B161ED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775" y="3961259"/>
            <a:ext cx="3175000" cy="35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D2049C-4F4E-6835-5074-72410208D56C}"/>
                  </a:ext>
                </a:extLst>
              </p:cNvPr>
              <p:cNvSpPr txBox="1"/>
              <p:nvPr/>
            </p:nvSpPr>
            <p:spPr>
              <a:xfrm>
                <a:off x="3429298" y="4332038"/>
                <a:ext cx="2930383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D2049C-4F4E-6835-5074-72410208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98" y="4332038"/>
                <a:ext cx="2930383" cy="360676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3556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14813</TotalTime>
  <Words>1245</Words>
  <Application>Microsoft Macintosh PowerPoint</Application>
  <PresentationFormat>화면 슬라이드 쇼(16:9)</PresentationFormat>
  <Paragraphs>342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Cambria Math</vt:lpstr>
      <vt:lpstr>Proxima Nova Extrabold</vt:lpstr>
      <vt:lpstr>Arial</vt:lpstr>
      <vt:lpstr>Proxima Nova</vt:lpstr>
      <vt:lpstr>Simple Light</vt:lpstr>
      <vt:lpstr>DreamFusion : Text-To-3D using 2D Diffusion</vt:lpstr>
      <vt:lpstr>Contents</vt:lpstr>
      <vt:lpstr>Introduction</vt:lpstr>
      <vt:lpstr>Introduction</vt:lpstr>
      <vt:lpstr>Introduction</vt:lpstr>
      <vt:lpstr>Introduction</vt:lpstr>
      <vt:lpstr>Diffusion Models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Diffusion Model and Score Distillation Sampling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DreamFusion Algorithm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36</cp:revision>
  <dcterms:modified xsi:type="dcterms:W3CDTF">2023-08-30T00:51:07Z</dcterms:modified>
</cp:coreProperties>
</file>